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68"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7"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208" y="1800"/>
      </p:cViewPr>
      <p:guideLst>
        <p:guide orient="horz" pos="2160"/>
        <p:guide pos="2880"/>
      </p:guideLst>
    </p:cSldViewPr>
  </p:slideViewPr>
  <p:notesTextViewPr>
    <p:cViewPr>
      <p:scale>
        <a:sx n="100" d="100"/>
        <a:sy n="100" d="100"/>
      </p:scale>
      <p:origin x="0" y="8"/>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AD992E-0BC5-A546-9B3E-5921098762F5}" type="datetimeFigureOut">
              <a:rPr lang="en-US" smtClean="0"/>
              <a:t>1/19/17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B99B9-3296-5244-BFD7-97FA7BF7B030}" type="slidenum">
              <a:rPr lang="en-US" smtClean="0"/>
              <a:t>‹#›</a:t>
            </a:fld>
            <a:endParaRPr lang="en-US"/>
          </a:p>
        </p:txBody>
      </p:sp>
    </p:spTree>
    <p:extLst>
      <p:ext uri="{BB962C8B-B14F-4D97-AF65-F5344CB8AC3E}">
        <p14:creationId xmlns:p14="http://schemas.microsoft.com/office/powerpoint/2010/main" val="3836119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a:prstGeom prst="rect">
            <a:avLst/>
          </a:prstGeom>
          <a:noFill/>
          <a:ln w="12700">
            <a:solidFill>
              <a:prstClr val="black"/>
            </a:solidFill>
          </a:ln>
        </p:spPr>
      </p:sp>
      <p:sp>
        <p:nvSpPr>
          <p:cNvPr id="3" name="Notes Placeholder 2"/>
          <p:cNvSpPr>
            <a:spLocks noGrp="1"/>
          </p:cNvSpPr>
          <p:nvPr>
            <p:ph type="body" idx="1"/>
          </p:nvPr>
        </p:nvSpPr>
        <p:spPr>
          <a:xfrm>
            <a:off x="686421" y="4344025"/>
            <a:ext cx="5485158" cy="4114488"/>
          </a:xfrm>
          <a:prstGeom prst="rect">
            <a:avLst/>
          </a:prstGeom>
        </p:spPr>
        <p:txBody>
          <a:bodyPr/>
          <a:lstStyle/>
          <a:p>
            <a:endParaRPr lang="en-US" dirty="0"/>
          </a:p>
        </p:txBody>
      </p:sp>
    </p:spTree>
    <p:extLst>
      <p:ext uri="{BB962C8B-B14F-4D97-AF65-F5344CB8AC3E}">
        <p14:creationId xmlns:p14="http://schemas.microsoft.com/office/powerpoint/2010/main" val="735668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lIns="91417" tIns="45708" rIns="91417" bIns="45708"/>
          <a:lstStyle/>
          <a:p>
            <a:r>
              <a:rPr lang="en-US" dirty="0" smtClean="0"/>
              <a:t>Cookie Troop</a:t>
            </a:r>
            <a:r>
              <a:rPr lang="en-US" baseline="0" dirty="0" smtClean="0"/>
              <a:t> 100</a:t>
            </a:r>
          </a:p>
          <a:p>
            <a:endParaRPr lang="en-US" baseline="0" dirty="0" smtClean="0"/>
          </a:p>
        </p:txBody>
      </p:sp>
    </p:spTree>
    <p:extLst>
      <p:ext uri="{BB962C8B-B14F-4D97-AF65-F5344CB8AC3E}">
        <p14:creationId xmlns:p14="http://schemas.microsoft.com/office/powerpoint/2010/main" val="224314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lIns="91417" tIns="45708" rIns="91417" bIns="45708">
            <a:normAutofit/>
          </a:bodyPr>
          <a:lstStyle/>
          <a:p>
            <a:endParaRPr lang="en-US" dirty="0"/>
          </a:p>
        </p:txBody>
      </p:sp>
    </p:spTree>
    <p:extLst>
      <p:ext uri="{BB962C8B-B14F-4D97-AF65-F5344CB8AC3E}">
        <p14:creationId xmlns:p14="http://schemas.microsoft.com/office/powerpoint/2010/main" val="111205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lIns="91417" tIns="45708" rIns="91417" bIns="45708"/>
          <a:lstStyle/>
          <a:p>
            <a:pPr defTabSz="914165">
              <a:defRPr/>
            </a:pPr>
            <a:endParaRPr lang="en-US" dirty="0" smtClean="0">
              <a:ea typeface="ＭＳ Ｐゴシック" pitchFamily="34" charset="-128"/>
            </a:endParaRPr>
          </a:p>
        </p:txBody>
      </p:sp>
    </p:spTree>
    <p:extLst>
      <p:ext uri="{BB962C8B-B14F-4D97-AF65-F5344CB8AC3E}">
        <p14:creationId xmlns:p14="http://schemas.microsoft.com/office/powerpoint/2010/main" val="260223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Editing Troop/Girl Information</a:t>
            </a:r>
          </a:p>
          <a:p>
            <a:r>
              <a:rPr lang="en-US" dirty="0" smtClean="0"/>
              <a:t>Main</a:t>
            </a:r>
            <a:r>
              <a:rPr lang="en-US" baseline="0" dirty="0" smtClean="0"/>
              <a:t> Menu/My Troop</a:t>
            </a:r>
          </a:p>
          <a:p>
            <a:r>
              <a:rPr lang="en-US" baseline="0" dirty="0" smtClean="0"/>
              <a:t>Click Troop Girls or Edit Troop Information</a:t>
            </a:r>
          </a:p>
          <a:p>
            <a:endParaRPr lang="en-US" dirty="0"/>
          </a:p>
        </p:txBody>
      </p:sp>
      <p:sp>
        <p:nvSpPr>
          <p:cNvPr id="4" name="Slide Number Placeholder 3"/>
          <p:cNvSpPr>
            <a:spLocks noGrp="1"/>
          </p:cNvSpPr>
          <p:nvPr>
            <p:ph type="sldNum" sz="quarter" idx="10"/>
          </p:nvPr>
        </p:nvSpPr>
        <p:spPr/>
        <p:txBody>
          <a:bodyPr/>
          <a:lstStyle/>
          <a:p>
            <a:fld id="{86FB99B9-3296-5244-BFD7-97FA7BF7B030}" type="slidenum">
              <a:rPr lang="en-US" smtClean="0"/>
              <a:t>16</a:t>
            </a:fld>
            <a:endParaRPr lang="en-US"/>
          </a:p>
        </p:txBody>
      </p:sp>
    </p:spTree>
    <p:extLst>
      <p:ext uri="{BB962C8B-B14F-4D97-AF65-F5344CB8AC3E}">
        <p14:creationId xmlns:p14="http://schemas.microsoft.com/office/powerpoint/2010/main" val="107313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make sure all areas are completed.</a:t>
            </a:r>
          </a:p>
          <a:p>
            <a:r>
              <a:rPr lang="en-US" dirty="0" smtClean="0"/>
              <a:t>It is VERY helpful</a:t>
            </a:r>
            <a:r>
              <a:rPr lang="en-US" baseline="0" dirty="0" smtClean="0"/>
              <a:t> for your address and phone contacts be completed and up to date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FB99B9-3296-5244-BFD7-97FA7BF7B030}" type="slidenum">
              <a:rPr lang="en-US" smtClean="0"/>
              <a:t>17</a:t>
            </a:fld>
            <a:endParaRPr lang="en-US"/>
          </a:p>
        </p:txBody>
      </p:sp>
    </p:spTree>
    <p:extLst>
      <p:ext uri="{BB962C8B-B14F-4D97-AF65-F5344CB8AC3E}">
        <p14:creationId xmlns:p14="http://schemas.microsoft.com/office/powerpoint/2010/main" val="389536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Girl</a:t>
            </a:r>
            <a:r>
              <a:rPr lang="en-US" baseline="0" dirty="0" smtClean="0"/>
              <a:t> Info</a:t>
            </a:r>
          </a:p>
          <a:p>
            <a:r>
              <a:rPr lang="en-US" baseline="0" dirty="0" smtClean="0"/>
              <a:t>You can delete a girl/duplicates by clicking the red X</a:t>
            </a:r>
          </a:p>
          <a:p>
            <a:r>
              <a:rPr lang="en-US" baseline="0" dirty="0" smtClean="0"/>
              <a:t>Confirm you want to delete</a:t>
            </a:r>
          </a:p>
          <a:p>
            <a:endParaRPr lang="en-US" baseline="0" dirty="0" smtClean="0"/>
          </a:p>
          <a:p>
            <a:r>
              <a:rPr lang="en-US" baseline="0" dirty="0" smtClean="0"/>
              <a:t>You can edit a girls information by double clicking her name</a:t>
            </a:r>
          </a:p>
          <a:p>
            <a:r>
              <a:rPr lang="en-US" baseline="0" dirty="0" smtClean="0"/>
              <a:t>***This is where you put in their sweatshirt size***</a:t>
            </a:r>
          </a:p>
          <a:p>
            <a:r>
              <a:rPr lang="en-US" baseline="0" dirty="0" smtClean="0"/>
              <a:t>To Add a New Girl</a:t>
            </a:r>
          </a:p>
          <a:p>
            <a:r>
              <a:rPr lang="en-US" baseline="0" dirty="0" smtClean="0"/>
              <a:t>Click the Add New Girl Button</a:t>
            </a:r>
          </a:p>
        </p:txBody>
      </p:sp>
      <p:sp>
        <p:nvSpPr>
          <p:cNvPr id="4" name="Slide Number Placeholder 3"/>
          <p:cNvSpPr>
            <a:spLocks noGrp="1"/>
          </p:cNvSpPr>
          <p:nvPr>
            <p:ph type="sldNum" sz="quarter" idx="10"/>
          </p:nvPr>
        </p:nvSpPr>
        <p:spPr/>
        <p:txBody>
          <a:bodyPr/>
          <a:lstStyle/>
          <a:p>
            <a:fld id="{86FB99B9-3296-5244-BFD7-97FA7BF7B030}" type="slidenum">
              <a:rPr lang="en-US" smtClean="0"/>
              <a:t>18</a:t>
            </a:fld>
            <a:endParaRPr lang="en-US"/>
          </a:p>
        </p:txBody>
      </p:sp>
    </p:spTree>
    <p:extLst>
      <p:ext uri="{BB962C8B-B14F-4D97-AF65-F5344CB8AC3E}">
        <p14:creationId xmlns:p14="http://schemas.microsoft.com/office/powerpoint/2010/main" val="3743009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a:t>
            </a:r>
            <a:r>
              <a:rPr lang="en-US" baseline="0" dirty="0" smtClean="0"/>
              <a:t> New Girl or Changing Information</a:t>
            </a:r>
          </a:p>
          <a:p>
            <a:r>
              <a:rPr lang="en-US" baseline="0" dirty="0" smtClean="0"/>
              <a:t>Click Add Girl/Save</a:t>
            </a:r>
          </a:p>
          <a:p>
            <a:r>
              <a:rPr lang="en-US" baseline="0" dirty="0" smtClean="0"/>
              <a:t>Confirm </a:t>
            </a:r>
          </a:p>
          <a:p>
            <a:endParaRPr lang="en-US" dirty="0"/>
          </a:p>
        </p:txBody>
      </p:sp>
      <p:sp>
        <p:nvSpPr>
          <p:cNvPr id="4" name="Slide Number Placeholder 3"/>
          <p:cNvSpPr>
            <a:spLocks noGrp="1"/>
          </p:cNvSpPr>
          <p:nvPr>
            <p:ph type="sldNum" sz="quarter" idx="10"/>
          </p:nvPr>
        </p:nvSpPr>
        <p:spPr/>
        <p:txBody>
          <a:bodyPr/>
          <a:lstStyle/>
          <a:p>
            <a:fld id="{86FB99B9-3296-5244-BFD7-97FA7BF7B030}" type="slidenum">
              <a:rPr lang="en-US" smtClean="0"/>
              <a:t>19</a:t>
            </a:fld>
            <a:endParaRPr lang="en-US"/>
          </a:p>
        </p:txBody>
      </p:sp>
    </p:spTree>
    <p:extLst>
      <p:ext uri="{BB962C8B-B14F-4D97-AF65-F5344CB8AC3E}">
        <p14:creationId xmlns:p14="http://schemas.microsoft.com/office/powerpoint/2010/main" val="57891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only</a:t>
            </a:r>
            <a:r>
              <a:rPr lang="en-US" baseline="0" dirty="0" smtClean="0"/>
              <a:t> HAVE to complete the red star sections.  </a:t>
            </a:r>
          </a:p>
          <a:p>
            <a:r>
              <a:rPr lang="en-US" baseline="0" dirty="0" smtClean="0"/>
              <a:t>Though Grade Level and Shirt Size is VERY helpful to complete now</a:t>
            </a:r>
          </a:p>
          <a:p>
            <a:endParaRPr lang="en-US" baseline="0" smtClean="0"/>
          </a:p>
          <a:p>
            <a:endParaRPr lang="en-US"/>
          </a:p>
        </p:txBody>
      </p:sp>
      <p:sp>
        <p:nvSpPr>
          <p:cNvPr id="4" name="Slide Number Placeholder 3"/>
          <p:cNvSpPr>
            <a:spLocks noGrp="1"/>
          </p:cNvSpPr>
          <p:nvPr>
            <p:ph type="sldNum" sz="quarter" idx="10"/>
          </p:nvPr>
        </p:nvSpPr>
        <p:spPr/>
        <p:txBody>
          <a:bodyPr/>
          <a:lstStyle/>
          <a:p>
            <a:fld id="{86FB99B9-3296-5244-BFD7-97FA7BF7B030}" type="slidenum">
              <a:rPr lang="en-US" smtClean="0"/>
              <a:t>20</a:t>
            </a:fld>
            <a:endParaRPr lang="en-US"/>
          </a:p>
        </p:txBody>
      </p:sp>
    </p:spTree>
    <p:extLst>
      <p:ext uri="{BB962C8B-B14F-4D97-AF65-F5344CB8AC3E}">
        <p14:creationId xmlns:p14="http://schemas.microsoft.com/office/powerpoint/2010/main" val="85123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lIns="91417" tIns="45708" rIns="91417" bIns="45708">
            <a:normAutofit fontScale="85000" lnSpcReduction="10000"/>
          </a:bodyPr>
          <a:lstStyle/>
          <a:p>
            <a:pPr defTabSz="914165">
              <a:lnSpc>
                <a:spcPct val="80000"/>
              </a:lnSpc>
              <a:spcBef>
                <a:spcPct val="0"/>
              </a:spcBef>
              <a:defRPr/>
            </a:pPr>
            <a:r>
              <a:rPr lang="en-US" dirty="0" smtClean="0">
                <a:ea typeface="ＭＳ Ｐゴシック" pitchFamily="34" charset="-128"/>
              </a:rPr>
              <a:t>*How do we sell cookies?</a:t>
            </a:r>
          </a:p>
          <a:p>
            <a:pPr eaLnBrk="1" hangingPunct="1">
              <a:lnSpc>
                <a:spcPct val="80000"/>
              </a:lnSpc>
              <a:spcBef>
                <a:spcPct val="0"/>
              </a:spcBef>
            </a:pPr>
            <a:endParaRPr lang="en-US" dirty="0">
              <a:ea typeface="ＭＳ Ｐゴシック" pitchFamily="34" charset="-128"/>
            </a:endParaRPr>
          </a:p>
          <a:p>
            <a:pPr eaLnBrk="1" hangingPunct="1">
              <a:lnSpc>
                <a:spcPct val="80000"/>
              </a:lnSpc>
              <a:spcBef>
                <a:spcPct val="0"/>
              </a:spcBef>
            </a:pPr>
            <a:r>
              <a:rPr lang="en-US" dirty="0">
                <a:ea typeface="ＭＳ Ｐゴシック" pitchFamily="34" charset="-128"/>
              </a:rPr>
              <a:t>Today</a:t>
            </a:r>
            <a:r>
              <a:rPr lang="en-US" altLang="en-US" dirty="0">
                <a:ea typeface="ＭＳ Ｐゴシック" pitchFamily="34" charset="-128"/>
              </a:rPr>
              <a:t>’</a:t>
            </a:r>
            <a:r>
              <a:rPr lang="en-US" dirty="0">
                <a:ea typeface="ＭＳ Ｐゴシック" pitchFamily="34" charset="-128"/>
              </a:rPr>
              <a:t>s girls are on the move, and we want to support their sales efforts in a variety of ways. How do girls sell today?</a:t>
            </a:r>
          </a:p>
          <a:p>
            <a:pPr eaLnBrk="1" hangingPunct="1">
              <a:lnSpc>
                <a:spcPct val="80000"/>
              </a:lnSpc>
              <a:spcBef>
                <a:spcPct val="0"/>
              </a:spcBef>
            </a:pPr>
            <a:endParaRPr lang="en-US" dirty="0">
              <a:ea typeface="ＭＳ Ｐゴシック" pitchFamily="34" charset="-128"/>
            </a:endParaRPr>
          </a:p>
          <a:p>
            <a:pPr eaLnBrk="1" hangingPunct="1">
              <a:lnSpc>
                <a:spcPct val="80000"/>
              </a:lnSpc>
              <a:spcBef>
                <a:spcPct val="0"/>
              </a:spcBef>
            </a:pPr>
            <a:r>
              <a:rPr lang="en-US" dirty="0">
                <a:ea typeface="ＭＳ Ｐゴシック" pitchFamily="34" charset="-128"/>
              </a:rPr>
              <a:t>Order taking – in an order taking sale, the sale starts with girls and their order cards hitting the streets and collecting orders. But even in a direct sale, order taking has a role! If a girl is currently out of one variety, she can continue to sell and take orders to be filled at a later date for the other cookies. Or she may follow up 10–12 days after the start of the sale and take orders for additional cookies as her customers may have eaten their first purchase!</a:t>
            </a:r>
          </a:p>
          <a:p>
            <a:pPr eaLnBrk="1" hangingPunct="1">
              <a:lnSpc>
                <a:spcPct val="80000"/>
              </a:lnSpc>
              <a:spcBef>
                <a:spcPct val="0"/>
              </a:spcBef>
            </a:pPr>
            <a:endParaRPr lang="en-US" dirty="0">
              <a:ea typeface="ＭＳ Ｐゴシック" pitchFamily="34" charset="-128"/>
            </a:endParaRPr>
          </a:p>
          <a:p>
            <a:pPr eaLnBrk="1" hangingPunct="1">
              <a:lnSpc>
                <a:spcPct val="80000"/>
              </a:lnSpc>
              <a:spcBef>
                <a:spcPct val="0"/>
              </a:spcBef>
            </a:pPr>
            <a:r>
              <a:rPr lang="en-US" dirty="0">
                <a:ea typeface="ＭＳ Ｐゴシック" pitchFamily="34" charset="-128"/>
              </a:rPr>
              <a:t>Online marketing – in addition to using the order card to collect orders, girls can expand their customer base by using the online marketing tools. Girls can send </a:t>
            </a:r>
            <a:r>
              <a:rPr lang="en-US" dirty="0" err="1">
                <a:ea typeface="ＭＳ Ｐゴシック" pitchFamily="34" charset="-128"/>
              </a:rPr>
              <a:t>eCards</a:t>
            </a:r>
            <a:r>
              <a:rPr lang="en-US" dirty="0">
                <a:ea typeface="ＭＳ Ｐゴシック" pitchFamily="34" charset="-128"/>
              </a:rPr>
              <a:t> to their regular customers to collect orders and spend more </a:t>
            </a:r>
            <a:r>
              <a:rPr lang="en-US" altLang="en-US" dirty="0">
                <a:ea typeface="ＭＳ Ｐゴシック" pitchFamily="34" charset="-128"/>
              </a:rPr>
              <a:t>“</a:t>
            </a:r>
            <a:r>
              <a:rPr lang="en-US" dirty="0">
                <a:ea typeface="ＭＳ Ｐゴシック" pitchFamily="34" charset="-128"/>
              </a:rPr>
              <a:t>boots on the pavement</a:t>
            </a:r>
            <a:r>
              <a:rPr lang="en-US" altLang="en-US" dirty="0">
                <a:ea typeface="ＭＳ Ｐゴシック" pitchFamily="34" charset="-128"/>
              </a:rPr>
              <a:t>”</a:t>
            </a:r>
            <a:r>
              <a:rPr lang="en-US" dirty="0">
                <a:ea typeface="ＭＳ Ｐゴシック" pitchFamily="34" charset="-128"/>
              </a:rPr>
              <a:t> time finding new customers. She can also use the online cards to contact folks in the case of inclement weather! The online marketing option also has a </a:t>
            </a:r>
            <a:r>
              <a:rPr lang="en-US" dirty="0" err="1">
                <a:ea typeface="ＭＳ Ｐゴシック" pitchFamily="34" charset="-128"/>
              </a:rPr>
              <a:t>COCOdirect</a:t>
            </a:r>
            <a:r>
              <a:rPr lang="en-US" dirty="0">
                <a:ea typeface="ＭＳ Ｐゴシック" pitchFamily="34" charset="-128"/>
              </a:rPr>
              <a:t> experience – more about that in a minute.</a:t>
            </a:r>
          </a:p>
          <a:p>
            <a:pPr eaLnBrk="1" hangingPunct="1">
              <a:lnSpc>
                <a:spcPct val="80000"/>
              </a:lnSpc>
              <a:spcBef>
                <a:spcPct val="0"/>
              </a:spcBef>
            </a:pPr>
            <a:endParaRPr lang="en-US" dirty="0">
              <a:ea typeface="ＭＳ Ｐゴシック" pitchFamily="34" charset="-128"/>
            </a:endParaRPr>
          </a:p>
          <a:p>
            <a:pPr eaLnBrk="1" hangingPunct="1">
              <a:lnSpc>
                <a:spcPct val="80000"/>
              </a:lnSpc>
              <a:spcBef>
                <a:spcPct val="0"/>
              </a:spcBef>
            </a:pPr>
            <a:r>
              <a:rPr lang="en-US" dirty="0">
                <a:ea typeface="ＭＳ Ｐゴシック" pitchFamily="34" charset="-128"/>
              </a:rPr>
              <a:t>Direct sales – direct sales are different than booth sales. Direct sales really refer to a single transaction – the girl has cookies in hand, she sells to the customer, and collects money all in one step. Direct sales can be door to door like order taking, or it can be special event based sales like cookie caravans, where a troop goes to a new, untapped neighborhood, or cookies and milk breaks at a local business. </a:t>
            </a:r>
          </a:p>
          <a:p>
            <a:pPr eaLnBrk="1" hangingPunct="1">
              <a:lnSpc>
                <a:spcPct val="80000"/>
              </a:lnSpc>
              <a:spcBef>
                <a:spcPct val="0"/>
              </a:spcBef>
            </a:pPr>
            <a:endParaRPr lang="en-US" dirty="0">
              <a:ea typeface="ＭＳ Ｐゴシック" pitchFamily="34" charset="-128"/>
            </a:endParaRPr>
          </a:p>
          <a:p>
            <a:pPr eaLnBrk="1" hangingPunct="1">
              <a:lnSpc>
                <a:spcPct val="80000"/>
              </a:lnSpc>
              <a:spcBef>
                <a:spcPct val="0"/>
              </a:spcBef>
            </a:pPr>
            <a:r>
              <a:rPr lang="en-US" dirty="0">
                <a:ea typeface="ＭＳ Ｐゴシック" pitchFamily="34" charset="-128"/>
              </a:rPr>
              <a:t>Booth sales – traditionally held outside grocery and other retail markets, this segment of the sale continues to be popular. We</a:t>
            </a:r>
            <a:r>
              <a:rPr lang="en-US" altLang="en-US" dirty="0">
                <a:ea typeface="ＭＳ Ｐゴシック" pitchFamily="34" charset="-128"/>
              </a:rPr>
              <a:t>’</a:t>
            </a:r>
            <a:r>
              <a:rPr lang="en-US" dirty="0">
                <a:ea typeface="ＭＳ Ｐゴシック" pitchFamily="34" charset="-128"/>
              </a:rPr>
              <a:t>ll get into more detail on our booth programs later in training, but we need to think outside the </a:t>
            </a:r>
            <a:r>
              <a:rPr lang="en-US" altLang="en-US" dirty="0">
                <a:ea typeface="ＭＳ Ｐゴシック" pitchFamily="34" charset="-128"/>
              </a:rPr>
              <a:t>“</a:t>
            </a:r>
            <a:r>
              <a:rPr lang="en-US" dirty="0">
                <a:ea typeface="ＭＳ Ｐゴシック" pitchFamily="34" charset="-128"/>
              </a:rPr>
              <a:t>cookie booth box.</a:t>
            </a:r>
            <a:r>
              <a:rPr lang="en-US" altLang="en-US" dirty="0">
                <a:ea typeface="ＭＳ Ｐゴシック" pitchFamily="34" charset="-128"/>
              </a:rPr>
              <a:t>”</a:t>
            </a:r>
            <a:r>
              <a:rPr lang="en-US" dirty="0">
                <a:ea typeface="ＭＳ Ｐゴシック" pitchFamily="34" charset="-128"/>
              </a:rPr>
              <a:t> What about a drive-through booth or setting up a booth at a food truck festival or other community event?</a:t>
            </a:r>
          </a:p>
          <a:p>
            <a:pPr eaLnBrk="1" hangingPunct="1">
              <a:lnSpc>
                <a:spcPct val="80000"/>
              </a:lnSpc>
              <a:spcBef>
                <a:spcPct val="0"/>
              </a:spcBef>
            </a:pPr>
            <a:endParaRPr lang="en-US" dirty="0">
              <a:ea typeface="ＭＳ Ｐゴシック" pitchFamily="34" charset="-128"/>
            </a:endParaRPr>
          </a:p>
          <a:p>
            <a:pPr eaLnBrk="1" hangingPunct="1">
              <a:lnSpc>
                <a:spcPct val="80000"/>
              </a:lnSpc>
              <a:spcBef>
                <a:spcPct val="0"/>
              </a:spcBef>
            </a:pPr>
            <a:r>
              <a:rPr lang="en-US" dirty="0" err="1">
                <a:ea typeface="ＭＳ Ｐゴシック" pitchFamily="34" charset="-128"/>
              </a:rPr>
              <a:t>COCOmobile</a:t>
            </a:r>
            <a:r>
              <a:rPr lang="en-US" dirty="0">
                <a:ea typeface="ＭＳ Ｐゴシック" pitchFamily="34" charset="-128"/>
              </a:rPr>
              <a:t> – this easy to use free app, available on both the </a:t>
            </a:r>
            <a:r>
              <a:rPr lang="en-US" dirty="0" err="1">
                <a:ea typeface="ＭＳ Ｐゴシック" pitchFamily="34" charset="-128"/>
              </a:rPr>
              <a:t>iPhone</a:t>
            </a:r>
            <a:r>
              <a:rPr lang="en-US" dirty="0">
                <a:ea typeface="ＭＳ Ｐゴシック" pitchFamily="34" charset="-128"/>
              </a:rPr>
              <a:t> and Android platforms, is a digital order card. Instead of a paper card, girls enter their order and customers get an email confirmation of their order! Girl delivery is still necessary through the traditional </a:t>
            </a:r>
            <a:r>
              <a:rPr lang="en-US" dirty="0" err="1">
                <a:ea typeface="ＭＳ Ｐゴシック" pitchFamily="34" charset="-128"/>
              </a:rPr>
              <a:t>COCOmobile</a:t>
            </a:r>
            <a:r>
              <a:rPr lang="en-US" dirty="0">
                <a:ea typeface="ＭＳ Ｐゴシック" pitchFamily="34" charset="-128"/>
              </a:rPr>
              <a:t>. Girls who took their orders last year on the mobile app sold an average of seven more boxes per girl – a great way to boost sales!</a:t>
            </a:r>
          </a:p>
          <a:p>
            <a:pPr eaLnBrk="1" hangingPunct="1">
              <a:lnSpc>
                <a:spcPct val="80000"/>
              </a:lnSpc>
              <a:spcBef>
                <a:spcPct val="0"/>
              </a:spcBef>
            </a:pPr>
            <a:endParaRPr lang="en-US" dirty="0">
              <a:ea typeface="ＭＳ Ｐゴシック" pitchFamily="34" charset="-128"/>
            </a:endParaRPr>
          </a:p>
          <a:p>
            <a:pPr eaLnBrk="1" hangingPunct="1">
              <a:lnSpc>
                <a:spcPct val="80000"/>
              </a:lnSpc>
              <a:spcBef>
                <a:spcPct val="0"/>
              </a:spcBef>
            </a:pPr>
            <a:r>
              <a:rPr lang="en-US" dirty="0">
                <a:ea typeface="ＭＳ Ｐゴシック" pitchFamily="34" charset="-128"/>
              </a:rPr>
              <a:t>And introducing our newest sales method – </a:t>
            </a:r>
            <a:r>
              <a:rPr lang="en-US" dirty="0" err="1">
                <a:ea typeface="ＭＳ Ｐゴシック" pitchFamily="34" charset="-128"/>
              </a:rPr>
              <a:t>COCOdirect</a:t>
            </a:r>
            <a:r>
              <a:rPr lang="en-US" dirty="0">
                <a:ea typeface="ＭＳ Ｐゴシック" pitchFamily="34" charset="-128"/>
              </a:rPr>
              <a:t>. This is a direct-to-consumer order process where the girl either sends out an </a:t>
            </a:r>
            <a:r>
              <a:rPr lang="en-US" dirty="0" err="1">
                <a:ea typeface="ＭＳ Ｐゴシック" pitchFamily="34" charset="-128"/>
              </a:rPr>
              <a:t>eCard</a:t>
            </a:r>
            <a:r>
              <a:rPr lang="en-US" dirty="0">
                <a:ea typeface="ＭＳ Ｐゴシック" pitchFamily="34" charset="-128"/>
              </a:rPr>
              <a:t> through COCO online, or takes an order for </a:t>
            </a:r>
            <a:r>
              <a:rPr lang="en-US" dirty="0" err="1">
                <a:ea typeface="ＭＳ Ｐゴシック" pitchFamily="34" charset="-128"/>
              </a:rPr>
              <a:t>COCOdirect</a:t>
            </a:r>
            <a:r>
              <a:rPr lang="en-US" dirty="0">
                <a:ea typeface="ＭＳ Ｐゴシック" pitchFamily="34" charset="-128"/>
              </a:rPr>
              <a:t> through the mobile app. The customer orders, pays for, and receives the cookies with money collection or delivery by the girl. We have more details later in this presentation. </a:t>
            </a:r>
          </a:p>
          <a:p>
            <a:endParaRPr lang="en-US" dirty="0"/>
          </a:p>
        </p:txBody>
      </p:sp>
    </p:spTree>
    <p:extLst>
      <p:ext uri="{BB962C8B-B14F-4D97-AF65-F5344CB8AC3E}">
        <p14:creationId xmlns:p14="http://schemas.microsoft.com/office/powerpoint/2010/main" val="361340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161" y="1143000"/>
            <a:ext cx="4093679" cy="3087037"/>
          </a:xfrm>
          <a:prstGeom prst="rect">
            <a:avLst/>
          </a:prstGeom>
          <a:noFill/>
          <a:ln w="12700">
            <a:solidFill>
              <a:prstClr val="black"/>
            </a:solidFill>
          </a:ln>
        </p:spPr>
      </p:sp>
      <p:sp>
        <p:nvSpPr>
          <p:cNvPr id="3" name="Notes Placeholder 2"/>
          <p:cNvSpPr>
            <a:spLocks noGrp="1"/>
          </p:cNvSpPr>
          <p:nvPr>
            <p:ph type="body" idx="1"/>
          </p:nvPr>
        </p:nvSpPr>
        <p:spPr>
          <a:xfrm>
            <a:off x="686108" y="4399911"/>
            <a:ext cx="5485785" cy="3601477"/>
          </a:xfrm>
          <a:prstGeom prst="rect">
            <a:avLst/>
          </a:prstGeom>
        </p:spPr>
        <p:txBody>
          <a:bodyPr lIns="88994" tIns="44497" rIns="88994" bIns="44497"/>
          <a:lstStyle/>
          <a:p>
            <a:endParaRPr lang="en-US" dirty="0"/>
          </a:p>
        </p:txBody>
      </p:sp>
    </p:spTree>
    <p:extLst>
      <p:ext uri="{BB962C8B-B14F-4D97-AF65-F5344CB8AC3E}">
        <p14:creationId xmlns:p14="http://schemas.microsoft.com/office/powerpoint/2010/main" val="425183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lIns="91417" tIns="45708" rIns="91417" bIns="45708"/>
          <a:lstStyle/>
          <a:p>
            <a:endParaRPr lang="en-US" b="0" dirty="0" smtClean="0"/>
          </a:p>
        </p:txBody>
      </p:sp>
    </p:spTree>
    <p:extLst>
      <p:ext uri="{BB962C8B-B14F-4D97-AF65-F5344CB8AC3E}">
        <p14:creationId xmlns:p14="http://schemas.microsoft.com/office/powerpoint/2010/main" val="125190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lIns="91417" tIns="45708" rIns="91417" bIns="45708"/>
          <a:lstStyle/>
          <a:p>
            <a:pPr defTabSz="914165">
              <a:defRPr/>
            </a:pPr>
            <a:r>
              <a:rPr lang="en-US" dirty="0" smtClean="0">
                <a:ea typeface="ＭＳ Ｐゴシック" pitchFamily="34" charset="-128"/>
              </a:rPr>
              <a:t>Troop Product Program Manager Volunteer Position Description….Review Responsibilities</a:t>
            </a:r>
            <a:r>
              <a:rPr lang="en-US" baseline="0" dirty="0" smtClean="0">
                <a:ea typeface="ＭＳ Ｐゴシック" pitchFamily="34" charset="-128"/>
              </a:rPr>
              <a:t> and process </a:t>
            </a:r>
            <a:endParaRPr lang="en-US" dirty="0" smtClean="0">
              <a:ea typeface="ＭＳ Ｐゴシック" pitchFamily="34" charset="-128"/>
            </a:endParaRPr>
          </a:p>
        </p:txBody>
      </p:sp>
    </p:spTree>
    <p:extLst>
      <p:ext uri="{BB962C8B-B14F-4D97-AF65-F5344CB8AC3E}">
        <p14:creationId xmlns:p14="http://schemas.microsoft.com/office/powerpoint/2010/main" val="260223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lIns="91417" tIns="45708" rIns="91417" bIns="45708"/>
          <a:lstStyle/>
          <a:p>
            <a:r>
              <a:rPr lang="en-US" dirty="0" smtClean="0"/>
              <a:t>Goals:</a:t>
            </a:r>
            <a:r>
              <a:rPr lang="en-US" baseline="0" dirty="0" smtClean="0"/>
              <a:t> Girl, Troop, 100 patch</a:t>
            </a:r>
            <a:endParaRPr lang="en-US" dirty="0"/>
          </a:p>
        </p:txBody>
      </p:sp>
    </p:spTree>
    <p:extLst>
      <p:ext uri="{BB962C8B-B14F-4D97-AF65-F5344CB8AC3E}">
        <p14:creationId xmlns:p14="http://schemas.microsoft.com/office/powerpoint/2010/main" val="1081328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a:prstGeom prst="rect">
            <a:avLst/>
          </a:prstGeom>
        </p:spPr>
      </p:sp>
      <p:sp>
        <p:nvSpPr>
          <p:cNvPr id="3" name="Notes Placeholder 2"/>
          <p:cNvSpPr>
            <a:spLocks noGrp="1"/>
          </p:cNvSpPr>
          <p:nvPr>
            <p:ph type="body" idx="1"/>
          </p:nvPr>
        </p:nvSpPr>
        <p:spPr>
          <a:xfrm>
            <a:off x="686421" y="4344026"/>
            <a:ext cx="5485158" cy="4114488"/>
          </a:xfrm>
          <a:prstGeom prst="rect">
            <a:avLst/>
          </a:prstGeom>
        </p:spPr>
        <p:txBody>
          <a:bodyPr lIns="89715" tIns="44857" rIns="89715" bIns="44857"/>
          <a:lstStyle/>
          <a:p>
            <a:pPr marL="232879" indent="-232879"/>
            <a:endParaRPr lang="en-US" b="0" dirty="0" smtClean="0"/>
          </a:p>
        </p:txBody>
      </p:sp>
      <p:sp>
        <p:nvSpPr>
          <p:cNvPr id="4" name="Slide Number Placeholder 3"/>
          <p:cNvSpPr>
            <a:spLocks noGrp="1"/>
          </p:cNvSpPr>
          <p:nvPr>
            <p:ph type="sldNum" sz="quarter" idx="10"/>
          </p:nvPr>
        </p:nvSpPr>
        <p:spPr>
          <a:xfrm>
            <a:off x="3884028" y="8684926"/>
            <a:ext cx="2972421" cy="457513"/>
          </a:xfrm>
          <a:prstGeom prst="rect">
            <a:avLst/>
          </a:prstGeom>
        </p:spPr>
        <p:txBody>
          <a:bodyPr lIns="89715" tIns="44857" rIns="89715" bIns="44857"/>
          <a:lstStyle/>
          <a:p>
            <a:fld id="{799BB261-7C75-4FE4-BEA2-595C62C7D659}" type="slidenum">
              <a:rPr lang="en-US" smtClean="0"/>
              <a:t>7</a:t>
            </a:fld>
            <a:endParaRPr lang="en-US"/>
          </a:p>
        </p:txBody>
      </p:sp>
    </p:spTree>
    <p:extLst>
      <p:ext uri="{BB962C8B-B14F-4D97-AF65-F5344CB8AC3E}">
        <p14:creationId xmlns:p14="http://schemas.microsoft.com/office/powerpoint/2010/main" val="84812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a:prstGeom prst="rect">
            <a:avLst/>
          </a:prstGeom>
          <a:noFill/>
          <a:ln w="12700">
            <a:solidFill>
              <a:prstClr val="black"/>
            </a:solidFill>
          </a:ln>
        </p:spPr>
      </p:sp>
      <p:sp>
        <p:nvSpPr>
          <p:cNvPr id="3" name="Notes Placeholder 2"/>
          <p:cNvSpPr>
            <a:spLocks noGrp="1"/>
          </p:cNvSpPr>
          <p:nvPr>
            <p:ph type="body" idx="1"/>
          </p:nvPr>
        </p:nvSpPr>
        <p:spPr>
          <a:xfrm>
            <a:off x="686421" y="4344025"/>
            <a:ext cx="5485158" cy="4114488"/>
          </a:xfrm>
          <a:prstGeom prst="rect">
            <a:avLst/>
          </a:prstGeom>
        </p:spPr>
        <p:txBody>
          <a:bodyPr/>
          <a:lstStyle/>
          <a:p>
            <a:endParaRPr lang="en-US"/>
          </a:p>
        </p:txBody>
      </p:sp>
    </p:spTree>
    <p:extLst>
      <p:ext uri="{BB962C8B-B14F-4D97-AF65-F5344CB8AC3E}">
        <p14:creationId xmlns:p14="http://schemas.microsoft.com/office/powerpoint/2010/main" val="426802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a:prstGeom prst="rect">
            <a:avLst/>
          </a:prstGeom>
          <a:noFill/>
          <a:ln w="12700">
            <a:solidFill>
              <a:prstClr val="black"/>
            </a:solidFill>
          </a:ln>
        </p:spPr>
      </p:sp>
      <p:sp>
        <p:nvSpPr>
          <p:cNvPr id="3" name="Notes Placeholder 2"/>
          <p:cNvSpPr>
            <a:spLocks noGrp="1"/>
          </p:cNvSpPr>
          <p:nvPr>
            <p:ph type="body" idx="1"/>
          </p:nvPr>
        </p:nvSpPr>
        <p:spPr>
          <a:xfrm>
            <a:off x="686421" y="4344025"/>
            <a:ext cx="5485158" cy="4114488"/>
          </a:xfrm>
          <a:prstGeom prst="rect">
            <a:avLst/>
          </a:prstGeom>
        </p:spPr>
        <p:txBody>
          <a:bodyPr/>
          <a:lstStyle/>
          <a:p>
            <a:endParaRPr lang="en-US"/>
          </a:p>
        </p:txBody>
      </p:sp>
    </p:spTree>
    <p:extLst>
      <p:ext uri="{BB962C8B-B14F-4D97-AF65-F5344CB8AC3E}">
        <p14:creationId xmlns:p14="http://schemas.microsoft.com/office/powerpoint/2010/main" val="55905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4A5CD8-51F4-CB4E-8ABD-55D319D04412}"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45B4F-214C-2F4F-A0C0-EE3CFDA65078}" type="slidenum">
              <a:rPr lang="en-US" smtClean="0"/>
              <a:t>‹#›</a:t>
            </a:fld>
            <a:endParaRPr lang="en-US"/>
          </a:p>
        </p:txBody>
      </p:sp>
    </p:spTree>
    <p:extLst>
      <p:ext uri="{BB962C8B-B14F-4D97-AF65-F5344CB8AC3E}">
        <p14:creationId xmlns:p14="http://schemas.microsoft.com/office/powerpoint/2010/main" val="17811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A5CD8-51F4-CB4E-8ABD-55D319D04412}"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45B4F-214C-2F4F-A0C0-EE3CFDA65078}" type="slidenum">
              <a:rPr lang="en-US" smtClean="0"/>
              <a:t>‹#›</a:t>
            </a:fld>
            <a:endParaRPr lang="en-US"/>
          </a:p>
        </p:txBody>
      </p:sp>
    </p:spTree>
    <p:extLst>
      <p:ext uri="{BB962C8B-B14F-4D97-AF65-F5344CB8AC3E}">
        <p14:creationId xmlns:p14="http://schemas.microsoft.com/office/powerpoint/2010/main" val="304615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A5CD8-51F4-CB4E-8ABD-55D319D04412}"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45B4F-214C-2F4F-A0C0-EE3CFDA65078}" type="slidenum">
              <a:rPr lang="en-US" smtClean="0"/>
              <a:t>‹#›</a:t>
            </a:fld>
            <a:endParaRPr lang="en-US"/>
          </a:p>
        </p:txBody>
      </p:sp>
    </p:spTree>
    <p:extLst>
      <p:ext uri="{BB962C8B-B14F-4D97-AF65-F5344CB8AC3E}">
        <p14:creationId xmlns:p14="http://schemas.microsoft.com/office/powerpoint/2010/main" val="3261641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33782" y="6356353"/>
            <a:ext cx="2133600" cy="366183"/>
          </a:xfrm>
          <a:prstGeom prst="rect">
            <a:avLst/>
          </a:prstGeom>
        </p:spPr>
        <p:txBody>
          <a:bodyPr/>
          <a:lstStyle/>
          <a:p>
            <a:fld id="{28E80654-E327-274E-B7D4-25398EE67A0A}" type="slidenum">
              <a:rPr lang="en-US" smtClean="0"/>
              <a:pPr/>
              <a:t>‹#›</a:t>
            </a:fld>
            <a:endParaRPr lang="en-US"/>
          </a:p>
        </p:txBody>
      </p:sp>
      <p:sp>
        <p:nvSpPr>
          <p:cNvPr id="7" name="Title Placeholder 1"/>
          <p:cNvSpPr>
            <a:spLocks noGrp="1"/>
          </p:cNvSpPr>
          <p:nvPr>
            <p:ph type="title"/>
          </p:nvPr>
        </p:nvSpPr>
        <p:spPr>
          <a:xfrm>
            <a:off x="233785" y="275167"/>
            <a:ext cx="8691209" cy="587228"/>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14" name="Text Placeholder 13"/>
          <p:cNvSpPr>
            <a:spLocks noGrp="1"/>
          </p:cNvSpPr>
          <p:nvPr>
            <p:ph type="body" sz="quarter" idx="13"/>
          </p:nvPr>
        </p:nvSpPr>
        <p:spPr>
          <a:xfrm>
            <a:off x="1505138" y="1629881"/>
            <a:ext cx="6255490" cy="3811049"/>
          </a:xfrm>
          <a:prstGeom prst="rect">
            <a:avLst/>
          </a:prstGeom>
        </p:spPr>
        <p:txBody>
          <a:bodyPr vert="horz"/>
          <a:lstStyle>
            <a:lvl1pPr marL="0" indent="0">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95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33782" y="6356353"/>
            <a:ext cx="2133600" cy="366183"/>
          </a:xfrm>
          <a:prstGeom prst="rect">
            <a:avLst/>
          </a:prstGeom>
        </p:spPr>
        <p:txBody>
          <a:bodyPr/>
          <a:lstStyle/>
          <a:p>
            <a:fld id="{28E80654-E327-274E-B7D4-25398EE67A0A}" type="slidenum">
              <a:rPr lang="en-US" smtClean="0"/>
              <a:pPr/>
              <a:t>‹#›</a:t>
            </a:fld>
            <a:endParaRPr lang="en-US"/>
          </a:p>
        </p:txBody>
      </p:sp>
      <p:sp>
        <p:nvSpPr>
          <p:cNvPr id="7" name="Title Placeholder 1"/>
          <p:cNvSpPr>
            <a:spLocks noGrp="1"/>
          </p:cNvSpPr>
          <p:nvPr>
            <p:ph type="title"/>
          </p:nvPr>
        </p:nvSpPr>
        <p:spPr>
          <a:xfrm>
            <a:off x="233785" y="275167"/>
            <a:ext cx="8691209" cy="587228"/>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14" name="Text Placeholder 13"/>
          <p:cNvSpPr>
            <a:spLocks noGrp="1"/>
          </p:cNvSpPr>
          <p:nvPr>
            <p:ph type="body" sz="quarter" idx="13"/>
          </p:nvPr>
        </p:nvSpPr>
        <p:spPr>
          <a:xfrm>
            <a:off x="1505138" y="1629881"/>
            <a:ext cx="6255490" cy="3811049"/>
          </a:xfrm>
          <a:prstGeom prst="rect">
            <a:avLst/>
          </a:prstGeom>
        </p:spPr>
        <p:txBody>
          <a:bodyPr vert="horz"/>
          <a:lstStyle>
            <a:lvl1pPr marL="0" indent="0">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688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A5CD8-51F4-CB4E-8ABD-55D319D04412}"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45B4F-214C-2F4F-A0C0-EE3CFDA65078}" type="slidenum">
              <a:rPr lang="en-US" smtClean="0"/>
              <a:t>‹#›</a:t>
            </a:fld>
            <a:endParaRPr lang="en-US"/>
          </a:p>
        </p:txBody>
      </p:sp>
    </p:spTree>
    <p:extLst>
      <p:ext uri="{BB962C8B-B14F-4D97-AF65-F5344CB8AC3E}">
        <p14:creationId xmlns:p14="http://schemas.microsoft.com/office/powerpoint/2010/main" val="158852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A5CD8-51F4-CB4E-8ABD-55D319D04412}"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45B4F-214C-2F4F-A0C0-EE3CFDA65078}" type="slidenum">
              <a:rPr lang="en-US" smtClean="0"/>
              <a:t>‹#›</a:t>
            </a:fld>
            <a:endParaRPr lang="en-US"/>
          </a:p>
        </p:txBody>
      </p:sp>
    </p:spTree>
    <p:extLst>
      <p:ext uri="{BB962C8B-B14F-4D97-AF65-F5344CB8AC3E}">
        <p14:creationId xmlns:p14="http://schemas.microsoft.com/office/powerpoint/2010/main" val="76101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4A5CD8-51F4-CB4E-8ABD-55D319D04412}"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45B4F-214C-2F4F-A0C0-EE3CFDA65078}" type="slidenum">
              <a:rPr lang="en-US" smtClean="0"/>
              <a:t>‹#›</a:t>
            </a:fld>
            <a:endParaRPr lang="en-US"/>
          </a:p>
        </p:txBody>
      </p:sp>
    </p:spTree>
    <p:extLst>
      <p:ext uri="{BB962C8B-B14F-4D97-AF65-F5344CB8AC3E}">
        <p14:creationId xmlns:p14="http://schemas.microsoft.com/office/powerpoint/2010/main" val="338095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4A5CD8-51F4-CB4E-8ABD-55D319D04412}" type="datetimeFigureOut">
              <a:rPr lang="en-US" smtClean="0"/>
              <a:t>1/19/17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045B4F-214C-2F4F-A0C0-EE3CFDA65078}" type="slidenum">
              <a:rPr lang="en-US" smtClean="0"/>
              <a:t>‹#›</a:t>
            </a:fld>
            <a:endParaRPr lang="en-US"/>
          </a:p>
        </p:txBody>
      </p:sp>
    </p:spTree>
    <p:extLst>
      <p:ext uri="{BB962C8B-B14F-4D97-AF65-F5344CB8AC3E}">
        <p14:creationId xmlns:p14="http://schemas.microsoft.com/office/powerpoint/2010/main" val="13079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4A5CD8-51F4-CB4E-8ABD-55D319D04412}" type="datetimeFigureOut">
              <a:rPr lang="en-US" smtClean="0"/>
              <a:t>1/19/17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45B4F-214C-2F4F-A0C0-EE3CFDA65078}" type="slidenum">
              <a:rPr lang="en-US" smtClean="0"/>
              <a:t>‹#›</a:t>
            </a:fld>
            <a:endParaRPr lang="en-US"/>
          </a:p>
        </p:txBody>
      </p:sp>
    </p:spTree>
    <p:extLst>
      <p:ext uri="{BB962C8B-B14F-4D97-AF65-F5344CB8AC3E}">
        <p14:creationId xmlns:p14="http://schemas.microsoft.com/office/powerpoint/2010/main" val="326945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A5CD8-51F4-CB4E-8ABD-55D319D04412}" type="datetimeFigureOut">
              <a:rPr lang="en-US" smtClean="0"/>
              <a:t>1/19/17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045B4F-214C-2F4F-A0C0-EE3CFDA65078}" type="slidenum">
              <a:rPr lang="en-US" smtClean="0"/>
              <a:t>‹#›</a:t>
            </a:fld>
            <a:endParaRPr lang="en-US"/>
          </a:p>
        </p:txBody>
      </p:sp>
    </p:spTree>
    <p:extLst>
      <p:ext uri="{BB962C8B-B14F-4D97-AF65-F5344CB8AC3E}">
        <p14:creationId xmlns:p14="http://schemas.microsoft.com/office/powerpoint/2010/main" val="306798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A5CD8-51F4-CB4E-8ABD-55D319D04412}"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45B4F-214C-2F4F-A0C0-EE3CFDA65078}" type="slidenum">
              <a:rPr lang="en-US" smtClean="0"/>
              <a:t>‹#›</a:t>
            </a:fld>
            <a:endParaRPr lang="en-US"/>
          </a:p>
        </p:txBody>
      </p:sp>
    </p:spTree>
    <p:extLst>
      <p:ext uri="{BB962C8B-B14F-4D97-AF65-F5344CB8AC3E}">
        <p14:creationId xmlns:p14="http://schemas.microsoft.com/office/powerpoint/2010/main" val="119208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A5CD8-51F4-CB4E-8ABD-55D319D04412}"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45B4F-214C-2F4F-A0C0-EE3CFDA65078}" type="slidenum">
              <a:rPr lang="en-US" smtClean="0"/>
              <a:t>‹#›</a:t>
            </a:fld>
            <a:endParaRPr lang="en-US"/>
          </a:p>
        </p:txBody>
      </p:sp>
    </p:spTree>
    <p:extLst>
      <p:ext uri="{BB962C8B-B14F-4D97-AF65-F5344CB8AC3E}">
        <p14:creationId xmlns:p14="http://schemas.microsoft.com/office/powerpoint/2010/main" val="12471083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A5CD8-51F4-CB4E-8ABD-55D319D04412}" type="datetimeFigureOut">
              <a:rPr lang="en-US" smtClean="0"/>
              <a:t>1/19/17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45B4F-214C-2F4F-A0C0-EE3CFDA65078}" type="slidenum">
              <a:rPr lang="en-US" smtClean="0"/>
              <a:t>‹#›</a:t>
            </a:fld>
            <a:endParaRPr lang="en-US"/>
          </a:p>
        </p:txBody>
      </p:sp>
    </p:spTree>
    <p:extLst>
      <p:ext uri="{BB962C8B-B14F-4D97-AF65-F5344CB8AC3E}">
        <p14:creationId xmlns:p14="http://schemas.microsoft.com/office/powerpoint/2010/main" val="259662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microsoft.com/office/2007/relationships/hdphoto" Target="../media/hdphoto4.wdp"/><Relationship Id="rId6" Type="http://schemas.openxmlformats.org/officeDocument/2006/relationships/image" Target="../media/image8.png"/><Relationship Id="rId7" Type="http://schemas.openxmlformats.org/officeDocument/2006/relationships/hyperlink" Target="https://www.youtube.com/watch?v=Kbp_irYtHe4&amp;feature=youtu.be"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8.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0.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2.tif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png"/><Relationship Id="rId6" Type="http://schemas.microsoft.com/office/2007/relationships/hdphoto" Target="../media/hdphoto1.wdp"/><Relationship Id="rId7" Type="http://schemas.openxmlformats.org/officeDocument/2006/relationships/image" Target="../media/image25.png"/><Relationship Id="rId8" Type="http://schemas.microsoft.com/office/2007/relationships/hdphoto" Target="../media/hdphoto2.wdp"/><Relationship Id="rId9" Type="http://schemas.openxmlformats.org/officeDocument/2006/relationships/image" Target="../media/image26.png"/><Relationship Id="rId10"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hyperlink" Target="http://www.gswny.org/" TargetMode="External"/><Relationship Id="rId4" Type="http://schemas.openxmlformats.org/officeDocument/2006/relationships/image" Target="../media/image8.png"/><Relationship Id="rId5" Type="http://schemas.openxmlformats.org/officeDocument/2006/relationships/image" Target="../media/image28.jp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gswny.org/" TargetMode="External"/><Relationship Id="rId4" Type="http://schemas.openxmlformats.org/officeDocument/2006/relationships/image" Target="../media/image29.png"/><Relationship Id="rId5" Type="http://schemas.openxmlformats.org/officeDocument/2006/relationships/image" Target="../media/image30.jpe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61756" y="4736533"/>
            <a:ext cx="6934200" cy="1740467"/>
          </a:xfrm>
          <a:prstGeom prst="rect">
            <a:avLst/>
          </a:prstGeom>
          <a:solidFill>
            <a:srgbClr val="0074AE"/>
          </a:solidFill>
          <a:ln w="57150" cmpd="sng">
            <a:solidFill>
              <a:srgbClr val="92B83B"/>
            </a:solidFill>
            <a:prstDash val="soli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905000" y="4851401"/>
            <a:ext cx="6781800" cy="1569660"/>
          </a:xfrm>
          <a:prstGeom prst="rect">
            <a:avLst/>
          </a:prstGeom>
          <a:noFill/>
        </p:spPr>
        <p:txBody>
          <a:bodyPr wrap="square" rtlCol="0">
            <a:spAutoFit/>
          </a:bodyPr>
          <a:lstStyle/>
          <a:p>
            <a:pPr algn="ctr"/>
            <a:r>
              <a:rPr lang="en-US" sz="2400" b="1" dirty="0" smtClean="0">
                <a:solidFill>
                  <a:schemeClr val="bg1"/>
                </a:solidFill>
                <a:effectLst/>
                <a:latin typeface="Century Gothic"/>
                <a:cs typeface="Century Gothic"/>
              </a:rPr>
              <a:t>2017 GIRL </a:t>
            </a:r>
            <a:r>
              <a:rPr lang="en-US" sz="2400" b="1" dirty="0">
                <a:solidFill>
                  <a:schemeClr val="bg1"/>
                </a:solidFill>
                <a:effectLst/>
                <a:latin typeface="Century Gothic"/>
                <a:cs typeface="Century Gothic"/>
              </a:rPr>
              <a:t>SCOUT COOKIE P</a:t>
            </a:r>
            <a:r>
              <a:rPr lang="en-US" sz="2400" b="1" dirty="0" smtClean="0">
                <a:solidFill>
                  <a:schemeClr val="bg1"/>
                </a:solidFill>
                <a:effectLst/>
                <a:latin typeface="Century Gothic"/>
                <a:cs typeface="Century Gothic"/>
              </a:rPr>
              <a:t>ROGRAM </a:t>
            </a:r>
          </a:p>
          <a:p>
            <a:pPr algn="ctr"/>
            <a:r>
              <a:rPr lang="en-US" sz="2400" b="1" dirty="0" smtClean="0">
                <a:solidFill>
                  <a:schemeClr val="bg1"/>
                </a:solidFill>
                <a:effectLst/>
                <a:latin typeface="Century Gothic"/>
                <a:cs typeface="Century Gothic"/>
              </a:rPr>
              <a:t>January 7 – March 26                           </a:t>
            </a:r>
          </a:p>
          <a:p>
            <a:pPr algn="ctr"/>
            <a:r>
              <a:rPr lang="en-US" sz="2400" b="1" dirty="0" smtClean="0">
                <a:solidFill>
                  <a:schemeClr val="bg1"/>
                </a:solidFill>
                <a:effectLst/>
                <a:latin typeface="Century Gothic"/>
                <a:cs typeface="Century Gothic"/>
              </a:rPr>
              <a:t>TROOP TRAINING</a:t>
            </a:r>
          </a:p>
          <a:p>
            <a:pPr algn="ctr"/>
            <a:endParaRPr lang="en-US" sz="2400" b="1" dirty="0">
              <a:solidFill>
                <a:schemeClr val="bg1"/>
              </a:solidFill>
              <a:effectLst/>
              <a:latin typeface="Century Gothic"/>
              <a:cs typeface="Century Gothic"/>
            </a:endParaRPr>
          </a:p>
        </p:txBody>
      </p:sp>
      <p:pic>
        <p:nvPicPr>
          <p:cNvPr id="8" name="Picture 7" descr="abc_logo-col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481" y="2440933"/>
            <a:ext cx="2266919" cy="1800867"/>
          </a:xfrm>
          <a:prstGeom prst="rect">
            <a:avLst/>
          </a:prstGeom>
        </p:spPr>
      </p:pic>
      <p:cxnSp>
        <p:nvCxnSpPr>
          <p:cNvPr id="11" name="Straight Connector 10"/>
          <p:cNvCxnSpPr/>
          <p:nvPr/>
        </p:nvCxnSpPr>
        <p:spPr>
          <a:xfrm>
            <a:off x="5257800" y="2542533"/>
            <a:ext cx="0" cy="1320800"/>
          </a:xfrm>
          <a:prstGeom prst="line">
            <a:avLst/>
          </a:prstGeom>
          <a:ln w="1270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13" name="Picture 12" descr="Shortbrea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9030" y="3812808"/>
            <a:ext cx="1156854" cy="1038593"/>
          </a:xfrm>
          <a:prstGeom prst="rect">
            <a:avLst/>
          </a:prstGeom>
        </p:spPr>
      </p:pic>
      <p:pic>
        <p:nvPicPr>
          <p:cNvPr id="3" name="Picture 2" descr="BU_Mascot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93362">
            <a:off x="445204" y="760263"/>
            <a:ext cx="1640159" cy="560073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156" y="2708864"/>
            <a:ext cx="3179273" cy="988138"/>
          </a:xfrm>
          <a:prstGeom prst="rect">
            <a:avLst/>
          </a:prstGeom>
        </p:spPr>
      </p:pic>
      <p:pic>
        <p:nvPicPr>
          <p:cNvPr id="12" name="Picture 11" descr="Caramel deLite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3627" y="1880523"/>
            <a:ext cx="1219200" cy="1120819"/>
          </a:xfrm>
          <a:prstGeom prst="rect">
            <a:avLst/>
          </a:prstGeom>
        </p:spPr>
      </p:pic>
      <p:pic>
        <p:nvPicPr>
          <p:cNvPr id="10" name="Picture 9" descr="Lemonade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6190" y="4055733"/>
            <a:ext cx="1159319" cy="1257333"/>
          </a:xfrm>
          <a:prstGeom prst="rect">
            <a:avLst/>
          </a:prstGeom>
        </p:spPr>
      </p:pic>
      <p:pic>
        <p:nvPicPr>
          <p:cNvPr id="14" name="Picture 13" descr="Smores-037.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41384">
            <a:off x="1733507" y="2897679"/>
            <a:ext cx="1311717" cy="1314107"/>
          </a:xfrm>
          <a:prstGeom prst="rect">
            <a:avLst/>
          </a:prstGeom>
        </p:spPr>
      </p:pic>
      <p:pic>
        <p:nvPicPr>
          <p:cNvPr id="15" name="Picture 2" descr="C:\Users\mary.thran\AppData\Local\Microsoft\Windows\Temporary Internet Files\Content.Outlook\O0Y1E9B1\bord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8864"/>
            <a:ext cx="9144000" cy="92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3894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599"/>
            <a:ext cx="4038600" cy="5647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667" b="100000" l="28308" r="76462"/>
                    </a14:imgEffect>
                  </a14:imgLayer>
                </a14:imgProps>
              </a:ext>
              <a:ext uri="{28A0092B-C50C-407E-A947-70E740481C1C}">
                <a14:useLocalDpi xmlns:a14="http://schemas.microsoft.com/office/drawing/2010/main" val="0"/>
              </a:ext>
            </a:extLst>
          </a:blip>
          <a:srcRect l="29122" r="25662" b="862"/>
          <a:stretch/>
        </p:blipFill>
        <p:spPr>
          <a:xfrm>
            <a:off x="6215887" y="2528796"/>
            <a:ext cx="2470914" cy="2500404"/>
          </a:xfrm>
          <a:prstGeom prst="rect">
            <a:avLst/>
          </a:prstGeom>
        </p:spPr>
      </p:pic>
      <p:sp>
        <p:nvSpPr>
          <p:cNvPr id="4" name="TextBox 3"/>
          <p:cNvSpPr txBox="1"/>
          <p:nvPr/>
        </p:nvSpPr>
        <p:spPr>
          <a:xfrm>
            <a:off x="471668" y="3569655"/>
            <a:ext cx="838200" cy="1754326"/>
          </a:xfrm>
          <a:prstGeom prst="rect">
            <a:avLst/>
          </a:prstGeom>
          <a:noFill/>
        </p:spPr>
        <p:txBody>
          <a:bodyPr wrap="square" rtlCol="0">
            <a:spAutoFit/>
          </a:bodyPr>
          <a:lstStyle/>
          <a:p>
            <a:pPr>
              <a:buClr>
                <a:srgbClr val="4343F3"/>
              </a:buClr>
            </a:pPr>
            <a:endParaRPr lang="en-US" dirty="0" smtClean="0"/>
          </a:p>
          <a:p>
            <a:pPr marL="342900" indent="-342900">
              <a:buClr>
                <a:srgbClr val="4343F3"/>
              </a:buClr>
              <a:buFont typeface="+mj-lt"/>
              <a:buAutoNum type="arabicPeriod"/>
            </a:pPr>
            <a:endParaRPr lang="en-US" dirty="0" smtClean="0"/>
          </a:p>
          <a:p>
            <a:pPr marL="342900" indent="-342900">
              <a:buClr>
                <a:srgbClr val="4343F3"/>
              </a:buClr>
              <a:buFont typeface="+mj-lt"/>
              <a:buAutoNum type="arabicPeriod"/>
            </a:pPr>
            <a:r>
              <a:rPr lang="en-US" dirty="0" smtClean="0"/>
              <a:t>.</a:t>
            </a:r>
          </a:p>
          <a:p>
            <a:pPr marL="342900" indent="-342900">
              <a:buClr>
                <a:srgbClr val="4343F3"/>
              </a:buClr>
              <a:buFont typeface="+mj-lt"/>
              <a:buAutoNum type="arabicPeriod"/>
            </a:pPr>
            <a:r>
              <a:rPr lang="en-US" dirty="0" smtClean="0"/>
              <a:t>.</a:t>
            </a:r>
          </a:p>
          <a:p>
            <a:pPr marL="342900" indent="-342900">
              <a:buClr>
                <a:srgbClr val="4343F3"/>
              </a:buClr>
              <a:buFont typeface="+mj-lt"/>
              <a:buAutoNum type="arabicPeriod"/>
            </a:pPr>
            <a:r>
              <a:rPr lang="en-US" dirty="0" smtClean="0"/>
              <a:t>.</a:t>
            </a:r>
          </a:p>
          <a:p>
            <a:pPr marL="342900" indent="-342900">
              <a:buClr>
                <a:srgbClr val="4343F3"/>
              </a:buClr>
              <a:buFont typeface="+mj-lt"/>
              <a:buAutoNum type="arabicPeriod"/>
            </a:pPr>
            <a:r>
              <a:rPr lang="en-US" dirty="0" smtClean="0"/>
              <a:t>.</a:t>
            </a:r>
            <a:endParaRPr lang="en-US" dirty="0"/>
          </a:p>
        </p:txBody>
      </p:sp>
      <p:sp>
        <p:nvSpPr>
          <p:cNvPr id="5" name="Notched Right Arrow 4"/>
          <p:cNvSpPr/>
          <p:nvPr/>
        </p:nvSpPr>
        <p:spPr>
          <a:xfrm>
            <a:off x="776468" y="4114800"/>
            <a:ext cx="838200" cy="38100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Notched Right Arrow 7"/>
          <p:cNvSpPr/>
          <p:nvPr/>
        </p:nvSpPr>
        <p:spPr>
          <a:xfrm>
            <a:off x="762000" y="4433796"/>
            <a:ext cx="838200" cy="38100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Notched Right Arrow 8"/>
          <p:cNvSpPr/>
          <p:nvPr/>
        </p:nvSpPr>
        <p:spPr>
          <a:xfrm>
            <a:off x="762000" y="4700496"/>
            <a:ext cx="838200" cy="38100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Notched Right Arrow 9"/>
          <p:cNvSpPr/>
          <p:nvPr/>
        </p:nvSpPr>
        <p:spPr>
          <a:xfrm>
            <a:off x="776468" y="5029200"/>
            <a:ext cx="838200" cy="38100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68691" y="1044118"/>
            <a:ext cx="615553" cy="2969356"/>
          </a:xfrm>
          <a:prstGeom prst="rect">
            <a:avLst/>
          </a:prstGeom>
          <a:solidFill>
            <a:srgbClr val="00B0F0"/>
          </a:solidFill>
        </p:spPr>
        <p:txBody>
          <a:bodyPr vert="vert270" wrap="square" rtlCol="0">
            <a:spAutoFit/>
          </a:bodyPr>
          <a:lstStyle/>
          <a:p>
            <a:r>
              <a:rPr lang="en-US" sz="2800" dirty="0" smtClean="0">
                <a:solidFill>
                  <a:schemeClr val="bg1"/>
                </a:solidFill>
              </a:rPr>
              <a:t>Just 4 Easy Steps</a:t>
            </a:r>
            <a:endParaRPr lang="en-US" sz="2800" dirty="0">
              <a:solidFill>
                <a:schemeClr val="bg1"/>
              </a:solidFill>
            </a:endParaRPr>
          </a:p>
        </p:txBody>
      </p:sp>
      <p:pic>
        <p:nvPicPr>
          <p:cNvPr id="12" name="Picture 2" descr="C:\Users\mary.thran\AppData\Local\Microsoft\Windows\Temporary Internet Files\Content.Outlook\O0Y1E9B1\bor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76200"/>
            <a:ext cx="9144000" cy="9232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10200" y="5562600"/>
            <a:ext cx="3505200" cy="685059"/>
          </a:xfrm>
          <a:prstGeom prst="rect">
            <a:avLst/>
          </a:prstGeom>
        </p:spPr>
        <p:txBody>
          <a:bodyPr wrap="square">
            <a:spAutoFit/>
          </a:bodyPr>
          <a:lstStyle/>
          <a:p>
            <a:pPr marL="0" marR="0">
              <a:lnSpc>
                <a:spcPct val="107000"/>
              </a:lnSpc>
              <a:spcBef>
                <a:spcPts val="0"/>
              </a:spcBef>
              <a:spcAft>
                <a:spcPts val="800"/>
              </a:spcAft>
            </a:pP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https://www.youtube.com/watch?v=Kbp_irYtHe4&amp;feature=youtu.be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14017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89" y="1025274"/>
            <a:ext cx="4114800" cy="487361"/>
          </a:xfrm>
          <a:solidFill>
            <a:srgbClr val="00B0F0"/>
          </a:solidFill>
        </p:spPr>
        <p:txBody>
          <a:bodyPr>
            <a:noAutofit/>
          </a:bodyPr>
          <a:lstStyle/>
          <a:p>
            <a:r>
              <a:rPr lang="en-US" sz="2800" dirty="0">
                <a:solidFill>
                  <a:schemeClr val="bg1"/>
                </a:solidFill>
              </a:rPr>
              <a:t>Benefits for </a:t>
            </a:r>
            <a:r>
              <a:rPr lang="en-US" sz="2800" dirty="0" smtClean="0">
                <a:solidFill>
                  <a:schemeClr val="bg1"/>
                </a:solidFill>
              </a:rPr>
              <a:t>Troops &amp; Girls</a:t>
            </a:r>
            <a:endParaRPr lang="en-US" sz="2800" dirty="0">
              <a:solidFill>
                <a:schemeClr val="bg1"/>
              </a:solidFill>
            </a:endParaRPr>
          </a:p>
        </p:txBody>
      </p:sp>
      <p:sp>
        <p:nvSpPr>
          <p:cNvPr id="6" name="Content Placeholder 5"/>
          <p:cNvSpPr txBox="1">
            <a:spLocks/>
          </p:cNvSpPr>
          <p:nvPr/>
        </p:nvSpPr>
        <p:spPr>
          <a:xfrm>
            <a:off x="206888" y="2413531"/>
            <a:ext cx="8694588" cy="2387069"/>
          </a:xfrm>
          <a:prstGeom prst="rect">
            <a:avLst/>
          </a:prstGeom>
        </p:spPr>
        <p:txBody>
          <a:bodyPr/>
          <a:lstStyle/>
          <a:p>
            <a:pPr lvl="0"/>
            <a:endParaRPr lang="en-US" sz="1600" b="1" dirty="0" smtClean="0">
              <a:effectLst/>
              <a:latin typeface="Arial" panose="020B0604020202020204" pitchFamily="34" charset="0"/>
              <a:cs typeface="Arial" panose="020B0604020202020204" pitchFamily="34" charset="0"/>
            </a:endParaRPr>
          </a:p>
          <a:p>
            <a:pPr lvl="0"/>
            <a:r>
              <a:rPr lang="en-US" sz="2400" b="1" u="sng" dirty="0">
                <a:solidFill>
                  <a:srgbClr val="00B050"/>
                </a:solidFill>
                <a:effectLst/>
                <a:latin typeface="Arial" panose="020B0604020202020204" pitchFamily="34" charset="0"/>
                <a:cs typeface="Arial" panose="020B0604020202020204" pitchFamily="34" charset="0"/>
              </a:rPr>
              <a:t>Troop Experience Reward </a:t>
            </a:r>
          </a:p>
          <a:p>
            <a:pPr marL="342900" lvl="0" indent="-342900">
              <a:buFont typeface="Arial" panose="020B0604020202020204" pitchFamily="34" charset="0"/>
              <a:buChar char="•"/>
            </a:pPr>
            <a:r>
              <a:rPr lang="en-US" sz="2400" dirty="0">
                <a:solidFill>
                  <a:srgbClr val="00B0F0"/>
                </a:solidFill>
                <a:effectLst/>
                <a:latin typeface="Arial" panose="020B0604020202020204" pitchFamily="34" charset="0"/>
                <a:cs typeface="Arial" panose="020B0604020202020204" pitchFamily="34" charset="0"/>
              </a:rPr>
              <a:t>When the troop averages 300 boxes per girl by March 26</a:t>
            </a:r>
            <a:r>
              <a:rPr lang="en-US" sz="2400" dirty="0" smtClean="0">
                <a:solidFill>
                  <a:srgbClr val="00B0F0"/>
                </a:solidFill>
                <a:effectLst/>
                <a:latin typeface="Arial" panose="020B0604020202020204" pitchFamily="34" charset="0"/>
                <a:cs typeface="Arial" panose="020B0604020202020204" pitchFamily="34" charset="0"/>
              </a:rPr>
              <a:t>,                     </a:t>
            </a:r>
            <a:r>
              <a:rPr lang="en-US" sz="2400" dirty="0">
                <a:solidFill>
                  <a:srgbClr val="00B0F0"/>
                </a:solidFill>
                <a:effectLst/>
                <a:latin typeface="Arial" panose="020B0604020202020204" pitchFamily="34" charset="0"/>
                <a:cs typeface="Arial" panose="020B0604020202020204" pitchFamily="34" charset="0"/>
              </a:rPr>
              <a:t>all participating girls who sold in the troop and two </a:t>
            </a:r>
            <a:r>
              <a:rPr lang="en-US" sz="2400" dirty="0" smtClean="0">
                <a:solidFill>
                  <a:srgbClr val="00B0F0"/>
                </a:solidFill>
                <a:effectLst/>
                <a:latin typeface="Arial" panose="020B0604020202020204" pitchFamily="34" charset="0"/>
                <a:cs typeface="Arial" panose="020B0604020202020204" pitchFamily="34" charset="0"/>
              </a:rPr>
              <a:t>adults         </a:t>
            </a:r>
            <a:r>
              <a:rPr lang="en-US" sz="2400" dirty="0">
                <a:solidFill>
                  <a:srgbClr val="00B0F0"/>
                </a:solidFill>
                <a:effectLst/>
                <a:latin typeface="Arial" panose="020B0604020202020204" pitchFamily="34" charset="0"/>
                <a:cs typeface="Arial" panose="020B0604020202020204" pitchFamily="34" charset="0"/>
              </a:rPr>
              <a:t>will receive </a:t>
            </a:r>
            <a:r>
              <a:rPr lang="en-US" sz="2400" dirty="0" err="1">
                <a:solidFill>
                  <a:srgbClr val="00B0F0"/>
                </a:solidFill>
                <a:effectLst/>
                <a:latin typeface="Arial" panose="020B0604020202020204" pitchFamily="34" charset="0"/>
                <a:cs typeface="Arial" panose="020B0604020202020204" pitchFamily="34" charset="0"/>
              </a:rPr>
              <a:t>receive</a:t>
            </a:r>
            <a:r>
              <a:rPr lang="en-US" sz="2400" dirty="0">
                <a:solidFill>
                  <a:srgbClr val="00B0F0"/>
                </a:solidFill>
                <a:effectLst/>
                <a:latin typeface="Arial" panose="020B0604020202020204" pitchFamily="34" charset="0"/>
                <a:cs typeface="Arial" panose="020B0604020202020204" pitchFamily="34" charset="0"/>
              </a:rPr>
              <a:t> a </a:t>
            </a:r>
            <a:r>
              <a:rPr lang="en-US" sz="2400" dirty="0" err="1">
                <a:solidFill>
                  <a:srgbClr val="00B0F0"/>
                </a:solidFill>
                <a:effectLst/>
                <a:latin typeface="Arial" panose="020B0604020202020204" pitchFamily="34" charset="0"/>
                <a:cs typeface="Arial" panose="020B0604020202020204" pitchFamily="34" charset="0"/>
              </a:rPr>
              <a:t>WonderZones</a:t>
            </a:r>
            <a:r>
              <a:rPr lang="en-US" sz="2400" dirty="0">
                <a:solidFill>
                  <a:srgbClr val="00B0F0"/>
                </a:solidFill>
                <a:effectLst/>
                <a:latin typeface="Arial" panose="020B0604020202020204" pitchFamily="34" charset="0"/>
                <a:cs typeface="Arial" panose="020B0604020202020204" pitchFamily="34" charset="0"/>
              </a:rPr>
              <a:t> pass to </a:t>
            </a:r>
            <a:r>
              <a:rPr lang="en-US" sz="2400" dirty="0" err="1">
                <a:solidFill>
                  <a:srgbClr val="00B0F0"/>
                </a:solidFill>
                <a:effectLst/>
                <a:latin typeface="Arial" panose="020B0604020202020204" pitchFamily="34" charset="0"/>
                <a:cs typeface="Arial" panose="020B0604020202020204" pitchFamily="34" charset="0"/>
              </a:rPr>
              <a:t>WonderWorks</a:t>
            </a:r>
            <a:r>
              <a:rPr lang="en-US" sz="2400" dirty="0">
                <a:solidFill>
                  <a:srgbClr val="00B0F0"/>
                </a:solidFill>
                <a:effectLst/>
                <a:latin typeface="Arial" panose="020B0604020202020204" pitchFamily="34" charset="0"/>
                <a:cs typeface="Arial" panose="020B0604020202020204" pitchFamily="34" charset="0"/>
              </a:rPr>
              <a:t> (excluding ropes course) along with t-shirt, mug, and </a:t>
            </a:r>
            <a:r>
              <a:rPr lang="en-US" sz="2400" dirty="0" err="1">
                <a:solidFill>
                  <a:srgbClr val="00B0F0"/>
                </a:solidFill>
                <a:effectLst/>
                <a:latin typeface="Arial" panose="020B0604020202020204" pitchFamily="34" charset="0"/>
                <a:cs typeface="Arial" panose="020B0604020202020204" pitchFamily="34" charset="0"/>
              </a:rPr>
              <a:t>etote</a:t>
            </a:r>
            <a:r>
              <a:rPr lang="en-US" sz="2400" dirty="0">
                <a:solidFill>
                  <a:srgbClr val="00B0F0"/>
                </a:solidFill>
                <a:effectLst/>
                <a:latin typeface="Arial" panose="020B0604020202020204" pitchFamily="34" charset="0"/>
                <a:cs typeface="Arial" panose="020B0604020202020204" pitchFamily="34" charset="0"/>
              </a:rPr>
              <a:t>.</a:t>
            </a:r>
          </a:p>
          <a:p>
            <a:endParaRPr lang="en-US" sz="2400" dirty="0">
              <a:solidFill>
                <a:schemeClr val="tx1">
                  <a:lumMod val="75000"/>
                  <a:lumOff val="25000"/>
                </a:schemeClr>
              </a:solidFill>
              <a:effectLst/>
              <a:latin typeface="Arial" panose="020B0604020202020204" pitchFamily="34" charset="0"/>
              <a:cs typeface="Arial" panose="020B0604020202020204" pitchFamily="34" charset="0"/>
            </a:endParaRPr>
          </a:p>
          <a:p>
            <a:pPr lvl="0"/>
            <a:endParaRPr lang="en-US" sz="2400" dirty="0">
              <a:solidFill>
                <a:srgbClr val="00B0F0"/>
              </a:solidFill>
              <a:effectLst/>
              <a:latin typeface="Arial" panose="020B0604020202020204" pitchFamily="34" charset="0"/>
              <a:cs typeface="Arial" panose="020B0604020202020204" pitchFamily="34" charset="0"/>
            </a:endParaRPr>
          </a:p>
          <a:p>
            <a:pPr lvl="0"/>
            <a:endParaRPr lang="en-US" sz="1600" b="1" dirty="0">
              <a:effectLst/>
              <a:latin typeface="Arial" panose="020B0604020202020204" pitchFamily="34" charset="0"/>
              <a:cs typeface="Arial" panose="020B0604020202020204" pitchFamily="34" charset="0"/>
            </a:endParaRPr>
          </a:p>
        </p:txBody>
      </p:sp>
      <p:sp>
        <p:nvSpPr>
          <p:cNvPr id="3" name="TextBox 2"/>
          <p:cNvSpPr txBox="1"/>
          <p:nvPr/>
        </p:nvSpPr>
        <p:spPr>
          <a:xfrm>
            <a:off x="236789" y="1499131"/>
            <a:ext cx="6803512" cy="1200329"/>
          </a:xfrm>
          <a:prstGeom prst="rect">
            <a:avLst/>
          </a:prstGeom>
          <a:noFill/>
        </p:spPr>
        <p:txBody>
          <a:bodyPr wrap="square" rtlCol="0">
            <a:spAutoFit/>
          </a:bodyPr>
          <a:lstStyle/>
          <a:p>
            <a:r>
              <a:rPr lang="en-US" sz="2400" b="1" u="sng" dirty="0">
                <a:solidFill>
                  <a:srgbClr val="00B050"/>
                </a:solidFill>
                <a:effectLst/>
                <a:latin typeface="Arial" panose="020B0604020202020204" pitchFamily="34" charset="0"/>
                <a:cs typeface="Arial" panose="020B0604020202020204" pitchFamily="34" charset="0"/>
              </a:rPr>
              <a:t>Troops </a:t>
            </a:r>
            <a:r>
              <a:rPr lang="en-US" sz="2400" b="1" u="sng" dirty="0" smtClean="0">
                <a:solidFill>
                  <a:srgbClr val="00B050"/>
                </a:solidFill>
                <a:effectLst/>
                <a:latin typeface="Arial" panose="020B0604020202020204" pitchFamily="34" charset="0"/>
                <a:cs typeface="Arial" panose="020B0604020202020204" pitchFamily="34" charset="0"/>
              </a:rPr>
              <a:t>Earn Proceeds to Support Programs</a:t>
            </a:r>
            <a:endParaRPr lang="en-US" sz="2400" b="1" u="sng" dirty="0">
              <a:solidFill>
                <a:srgbClr val="00B050"/>
              </a:solidFill>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00B0F0"/>
                </a:solidFill>
                <a:effectLst/>
                <a:latin typeface="Arial" panose="020B0604020202020204" pitchFamily="34" charset="0"/>
                <a:cs typeface="Arial" panose="020B0604020202020204" pitchFamily="34" charset="0"/>
              </a:rPr>
              <a:t>$.63 per package</a:t>
            </a:r>
          </a:p>
          <a:p>
            <a:pPr marL="342900" indent="-342900">
              <a:buFont typeface="Arial" panose="020B0604020202020204" pitchFamily="34" charset="0"/>
              <a:buChar char="•"/>
            </a:pPr>
            <a:r>
              <a:rPr lang="en-US" sz="2400" dirty="0" smtClean="0">
                <a:solidFill>
                  <a:srgbClr val="00B0F0"/>
                </a:solidFill>
                <a:effectLst/>
                <a:latin typeface="Arial" panose="020B0604020202020204" pitchFamily="34" charset="0"/>
                <a:cs typeface="Arial" panose="020B0604020202020204" pitchFamily="34" charset="0"/>
              </a:rPr>
              <a:t>$.68 per package (Cad/</a:t>
            </a:r>
            <a:r>
              <a:rPr lang="en-US" sz="2400" dirty="0" err="1" smtClean="0">
                <a:solidFill>
                  <a:srgbClr val="00B0F0"/>
                </a:solidFill>
                <a:effectLst/>
                <a:latin typeface="Arial" panose="020B0604020202020204" pitchFamily="34" charset="0"/>
                <a:cs typeface="Arial" panose="020B0604020202020204" pitchFamily="34" charset="0"/>
              </a:rPr>
              <a:t>Sr</a:t>
            </a:r>
            <a:r>
              <a:rPr lang="en-US" sz="2400" dirty="0" smtClean="0">
                <a:solidFill>
                  <a:srgbClr val="00B0F0"/>
                </a:solidFill>
                <a:effectLst/>
                <a:latin typeface="Arial" panose="020B0604020202020204" pitchFamily="34" charset="0"/>
                <a:cs typeface="Arial" panose="020B0604020202020204" pitchFamily="34" charset="0"/>
              </a:rPr>
              <a:t>/</a:t>
            </a:r>
            <a:r>
              <a:rPr lang="en-US" sz="2400" dirty="0" err="1" smtClean="0">
                <a:solidFill>
                  <a:srgbClr val="00B0F0"/>
                </a:solidFill>
                <a:effectLst/>
                <a:latin typeface="Arial" panose="020B0604020202020204" pitchFamily="34" charset="0"/>
                <a:cs typeface="Arial" panose="020B0604020202020204" pitchFamily="34" charset="0"/>
              </a:rPr>
              <a:t>Amb</a:t>
            </a:r>
            <a:r>
              <a:rPr lang="en-US" sz="2400" dirty="0" smtClean="0">
                <a:solidFill>
                  <a:srgbClr val="00B0F0"/>
                </a:solidFill>
                <a:effectLst/>
                <a:latin typeface="Arial" panose="020B0604020202020204" pitchFamily="34" charset="0"/>
                <a:cs typeface="Arial" panose="020B0604020202020204" pitchFamily="34" charset="0"/>
              </a:rPr>
              <a:t>. option)</a:t>
            </a:r>
            <a:endParaRPr lang="en-US" sz="2400" dirty="0">
              <a:solidFill>
                <a:srgbClr val="00B0F0"/>
              </a:solidFill>
              <a:effectLst/>
              <a:latin typeface="Arial" panose="020B0604020202020204" pitchFamily="34" charset="0"/>
              <a:cs typeface="Arial" panose="020B0604020202020204" pitchFamily="34" charset="0"/>
            </a:endParaRPr>
          </a:p>
        </p:txBody>
      </p:sp>
      <p:pic>
        <p:nvPicPr>
          <p:cNvPr id="11" name="Picture 10" descr="jumping-girl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0301" y="914400"/>
            <a:ext cx="1810161" cy="2275631"/>
          </a:xfrm>
          <a:prstGeom prst="rect">
            <a:avLst/>
          </a:prstGeom>
        </p:spPr>
      </p:pic>
      <p:pic>
        <p:nvPicPr>
          <p:cNvPr id="15" name="Picture 2" descr="C:\Users\mary.thran\AppData\Local\Microsoft\Windows\Temporary Internet Files\Content.Outlook\O0Y1E9B1\bor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18" y="0"/>
            <a:ext cx="9144000" cy="92326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231965" y="4648200"/>
            <a:ext cx="4114800" cy="487361"/>
          </a:xfrm>
          <a:prstGeom prst="rect">
            <a:avLst/>
          </a:prstGeom>
          <a:solidFill>
            <a:srgbClr val="00B0F0"/>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dirty="0" smtClean="0">
                <a:solidFill>
                  <a:schemeClr val="bg1"/>
                </a:solidFill>
                <a:effectLst/>
              </a:rPr>
              <a:t>Benefits for Troop</a:t>
            </a:r>
            <a:endParaRPr lang="en-US" sz="2800" dirty="0">
              <a:solidFill>
                <a:schemeClr val="bg1"/>
              </a:solidFill>
              <a:effectLst/>
            </a:endParaRPr>
          </a:p>
        </p:txBody>
      </p:sp>
      <p:sp>
        <p:nvSpPr>
          <p:cNvPr id="17" name="TextBox 16"/>
          <p:cNvSpPr txBox="1"/>
          <p:nvPr/>
        </p:nvSpPr>
        <p:spPr>
          <a:xfrm>
            <a:off x="236788" y="5105400"/>
            <a:ext cx="8613673" cy="1938992"/>
          </a:xfrm>
          <a:prstGeom prst="rect">
            <a:avLst/>
          </a:prstGeom>
          <a:noFill/>
        </p:spPr>
        <p:txBody>
          <a:bodyPr wrap="square" rtlCol="0">
            <a:spAutoFit/>
          </a:bodyPr>
          <a:lstStyle/>
          <a:p>
            <a:pPr lvl="0"/>
            <a:r>
              <a:rPr lang="en-US" sz="2400" b="1" u="sng" dirty="0" smtClean="0">
                <a:solidFill>
                  <a:srgbClr val="00B050"/>
                </a:solidFill>
                <a:effectLst/>
                <a:latin typeface="Arial" panose="020B0604020202020204" pitchFamily="34" charset="0"/>
                <a:cs typeface="Arial" panose="020B0604020202020204" pitchFamily="34" charset="0"/>
              </a:rPr>
              <a:t>Troop Incentive </a:t>
            </a:r>
            <a:endParaRPr lang="en-US" sz="2400" b="1" u="sng" dirty="0">
              <a:solidFill>
                <a:srgbClr val="00B050"/>
              </a:solidFill>
              <a:effectLst/>
              <a:latin typeface="Arial" panose="020B0604020202020204" pitchFamily="34" charset="0"/>
              <a:cs typeface="Arial" panose="020B0604020202020204" pitchFamily="34" charset="0"/>
            </a:endParaRPr>
          </a:p>
          <a:p>
            <a:r>
              <a:rPr lang="en-US" sz="2400" dirty="0">
                <a:solidFill>
                  <a:srgbClr val="00B0F0"/>
                </a:solidFill>
                <a:effectLst/>
                <a:latin typeface="Arial" panose="020B0604020202020204" pitchFamily="34" charset="0"/>
                <a:cs typeface="Arial" panose="020B0604020202020204" pitchFamily="34" charset="0"/>
              </a:rPr>
              <a:t>When the </a:t>
            </a:r>
            <a:r>
              <a:rPr lang="en-US" sz="2400" dirty="0" smtClean="0">
                <a:solidFill>
                  <a:srgbClr val="00B0F0"/>
                </a:solidFill>
                <a:effectLst/>
                <a:latin typeface="Arial" panose="020B0604020202020204" pitchFamily="34" charset="0"/>
                <a:cs typeface="Arial" panose="020B0604020202020204" pitchFamily="34" charset="0"/>
              </a:rPr>
              <a:t>troop averages </a:t>
            </a:r>
            <a:r>
              <a:rPr lang="en-US" sz="2400" dirty="0">
                <a:solidFill>
                  <a:srgbClr val="00B0F0"/>
                </a:solidFill>
                <a:effectLst/>
                <a:latin typeface="Arial" panose="020B0604020202020204" pitchFamily="34" charset="0"/>
                <a:cs typeface="Arial" panose="020B0604020202020204" pitchFamily="34" charset="0"/>
              </a:rPr>
              <a:t>160 boxes per girl and all on time, the </a:t>
            </a:r>
            <a:r>
              <a:rPr lang="en-US" sz="2400" dirty="0" smtClean="0">
                <a:solidFill>
                  <a:srgbClr val="00B0F0"/>
                </a:solidFill>
                <a:effectLst/>
                <a:latin typeface="Arial" panose="020B0604020202020204" pitchFamily="34" charset="0"/>
                <a:cs typeface="Arial" panose="020B0604020202020204" pitchFamily="34" charset="0"/>
              </a:rPr>
              <a:t>troop </a:t>
            </a:r>
            <a:r>
              <a:rPr lang="en-US" sz="2400" dirty="0">
                <a:solidFill>
                  <a:srgbClr val="00B0F0"/>
                </a:solidFill>
                <a:effectLst/>
                <a:latin typeface="Arial" panose="020B0604020202020204" pitchFamily="34" charset="0"/>
                <a:cs typeface="Arial" panose="020B0604020202020204" pitchFamily="34" charset="0"/>
              </a:rPr>
              <a:t>payments (both initial and final) </a:t>
            </a:r>
            <a:r>
              <a:rPr lang="en-US" sz="2400" dirty="0" smtClean="0">
                <a:solidFill>
                  <a:srgbClr val="00B0F0"/>
                </a:solidFill>
                <a:effectLst/>
                <a:latin typeface="Arial" panose="020B0604020202020204" pitchFamily="34" charset="0"/>
                <a:cs typeface="Arial" panose="020B0604020202020204" pitchFamily="34" charset="0"/>
              </a:rPr>
              <a:t> </a:t>
            </a:r>
            <a:r>
              <a:rPr lang="en-US" sz="2400" dirty="0">
                <a:solidFill>
                  <a:srgbClr val="00B0F0"/>
                </a:solidFill>
                <a:effectLst/>
                <a:latin typeface="Arial" panose="020B0604020202020204" pitchFamily="34" charset="0"/>
                <a:cs typeface="Arial" panose="020B0604020202020204" pitchFamily="34" charset="0"/>
              </a:rPr>
              <a:t>are paid </a:t>
            </a:r>
            <a:r>
              <a:rPr lang="en-US" sz="2400" dirty="0" smtClean="0">
                <a:solidFill>
                  <a:srgbClr val="00B0F0"/>
                </a:solidFill>
                <a:effectLst/>
                <a:latin typeface="Arial" panose="020B0604020202020204" pitchFamily="34" charset="0"/>
                <a:cs typeface="Arial" panose="020B0604020202020204" pitchFamily="34" charset="0"/>
              </a:rPr>
              <a:t>troop receives $25. </a:t>
            </a:r>
            <a:endParaRPr lang="en-US" sz="2400" dirty="0">
              <a:solidFill>
                <a:srgbClr val="00B0F0"/>
              </a:solidFill>
              <a:effectLst/>
              <a:latin typeface="Arial" panose="020B0604020202020204" pitchFamily="34" charset="0"/>
              <a:cs typeface="Arial" panose="020B0604020202020204" pitchFamily="34" charset="0"/>
            </a:endParaRPr>
          </a:p>
          <a:p>
            <a:endParaRPr lang="en-US" sz="2400" dirty="0">
              <a:solidFill>
                <a:srgbClr val="00B0F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4218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6138663"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296527" y="1752600"/>
            <a:ext cx="2701636" cy="2862322"/>
          </a:xfrm>
          <a:prstGeom prst="rect">
            <a:avLst/>
          </a:prstGeom>
          <a:solidFill>
            <a:srgbClr val="00B0F0"/>
          </a:solidFill>
        </p:spPr>
        <p:txBody>
          <a:bodyPr wrap="square" rtlCol="0">
            <a:spAutoFit/>
          </a:bodyPr>
          <a:lstStyle/>
          <a:p>
            <a:pPr marL="285750" indent="-285750">
              <a:buFont typeface="Arial" panose="020B0604020202020204" pitchFamily="34" charset="0"/>
              <a:buChar char="•"/>
            </a:pPr>
            <a:r>
              <a:rPr lang="en-US" b="1" u="sng" dirty="0" smtClean="0">
                <a:solidFill>
                  <a:schemeClr val="bg1"/>
                </a:solidFill>
                <a:effectLst/>
                <a:latin typeface="Arial Narrow" panose="020B0606020202030204" pitchFamily="34" charset="0"/>
              </a:rPr>
              <a:t>Project Share</a:t>
            </a:r>
            <a:endParaRPr lang="en-US" b="1" dirty="0" smtClean="0">
              <a:solidFill>
                <a:schemeClr val="bg1"/>
              </a:solidFill>
              <a:effectLst/>
              <a:latin typeface="Arial Narrow" panose="020B0606020202030204" pitchFamily="34" charset="0"/>
            </a:endParaRPr>
          </a:p>
          <a:p>
            <a:r>
              <a:rPr lang="en-US" dirty="0" smtClean="0">
                <a:solidFill>
                  <a:schemeClr val="bg1"/>
                </a:solidFill>
                <a:effectLst/>
                <a:latin typeface="Arial Narrow" panose="020B0606020202030204" pitchFamily="34" charset="0"/>
              </a:rPr>
              <a:t>Cookies are paid for at the time of the order and shipped directly from warehouse to military. </a:t>
            </a:r>
          </a:p>
          <a:p>
            <a:pPr marL="285750" indent="-285750">
              <a:buFont typeface="Arial" panose="020B0604020202020204" pitchFamily="34" charset="0"/>
              <a:buChar char="•"/>
            </a:pPr>
            <a:r>
              <a:rPr lang="en-US" dirty="0" smtClean="0">
                <a:solidFill>
                  <a:schemeClr val="bg1"/>
                </a:solidFill>
                <a:effectLst/>
                <a:latin typeface="Arial Narrow" panose="020B0606020202030204" pitchFamily="34" charset="0"/>
              </a:rPr>
              <a:t> </a:t>
            </a:r>
            <a:r>
              <a:rPr lang="en-US" b="1" u="sng" dirty="0" smtClean="0">
                <a:solidFill>
                  <a:schemeClr val="bg1"/>
                </a:solidFill>
                <a:effectLst/>
                <a:latin typeface="Arial Narrow" panose="020B0606020202030204" pitchFamily="34" charset="0"/>
              </a:rPr>
              <a:t>NEW THIS YEAR</a:t>
            </a:r>
            <a:r>
              <a:rPr lang="en-US" dirty="0" smtClean="0">
                <a:solidFill>
                  <a:schemeClr val="bg1"/>
                </a:solidFill>
                <a:effectLst/>
                <a:latin typeface="Arial Narrow" panose="020B0606020202030204" pitchFamily="34" charset="0"/>
              </a:rPr>
              <a:t>: Customers may purchase Project Share cookies online ($1.25 processing fee per order)</a:t>
            </a:r>
            <a:endParaRPr lang="en-US" dirty="0">
              <a:solidFill>
                <a:schemeClr val="bg1"/>
              </a:solidFill>
              <a:effectLst/>
              <a:latin typeface="Arial Narrow" panose="020B0606020202030204" pitchFamily="34" charset="0"/>
            </a:endParaRPr>
          </a:p>
        </p:txBody>
      </p:sp>
      <p:pic>
        <p:nvPicPr>
          <p:cNvPr id="5" name="Picture 2" descr="C:\Users\mary.thran\AppData\Local\Microsoft\Windows\Temporary Internet Files\Content.Outlook\O0Y1E9B1\bor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148"/>
            <a:ext cx="9144000" cy="923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96527" y="4701064"/>
            <a:ext cx="2701636" cy="1754326"/>
          </a:xfrm>
          <a:prstGeom prst="rect">
            <a:avLst/>
          </a:prstGeom>
          <a:solidFill>
            <a:srgbClr val="40A446"/>
          </a:solidFill>
        </p:spPr>
        <p:txBody>
          <a:bodyPr wrap="square" rtlCol="0">
            <a:spAutoFit/>
          </a:bodyPr>
          <a:lstStyle/>
          <a:p>
            <a:pPr marL="285750" indent="-285750">
              <a:buFont typeface="Arial" panose="020B0604020202020204" pitchFamily="34" charset="0"/>
              <a:buChar char="•"/>
            </a:pPr>
            <a:r>
              <a:rPr lang="en-US" dirty="0" smtClean="0">
                <a:solidFill>
                  <a:schemeClr val="bg1"/>
                </a:solidFill>
                <a:effectLst/>
                <a:latin typeface="Arial Narrow" panose="020B0606020202030204" pitchFamily="34" charset="0"/>
              </a:rPr>
              <a:t>$</a:t>
            </a:r>
            <a:r>
              <a:rPr lang="en-US" dirty="0">
                <a:solidFill>
                  <a:schemeClr val="bg1"/>
                </a:solidFill>
                <a:effectLst/>
                <a:latin typeface="Arial Narrow" panose="020B0606020202030204" pitchFamily="34" charset="0"/>
              </a:rPr>
              <a:t>4 per </a:t>
            </a:r>
            <a:r>
              <a:rPr lang="en-US" dirty="0" smtClean="0">
                <a:solidFill>
                  <a:schemeClr val="bg1"/>
                </a:solidFill>
                <a:effectLst/>
                <a:latin typeface="Arial Narrow" panose="020B0606020202030204" pitchFamily="34" charset="0"/>
              </a:rPr>
              <a:t>package</a:t>
            </a:r>
          </a:p>
          <a:p>
            <a:pPr marL="285750" indent="-285750">
              <a:buFont typeface="Arial" panose="020B0604020202020204" pitchFamily="34" charset="0"/>
              <a:buChar char="•"/>
            </a:pPr>
            <a:endParaRPr lang="en-US" dirty="0" smtClean="0">
              <a:solidFill>
                <a:schemeClr val="bg1"/>
              </a:solidFill>
              <a:effectLst/>
              <a:latin typeface="Arial Narrow" panose="020B0606020202030204" pitchFamily="34" charset="0"/>
            </a:endParaRPr>
          </a:p>
          <a:p>
            <a:pPr marL="285750" indent="-285750">
              <a:buFont typeface="Arial" panose="020B0604020202020204" pitchFamily="34" charset="0"/>
              <a:buChar char="•"/>
            </a:pPr>
            <a:r>
              <a:rPr lang="en-US" dirty="0" smtClean="0">
                <a:solidFill>
                  <a:schemeClr val="bg1"/>
                </a:solidFill>
                <a:effectLst/>
                <a:latin typeface="Arial Narrow" panose="020B0606020202030204" pitchFamily="34" charset="0"/>
              </a:rPr>
              <a:t>$5 per Gluten-Free</a:t>
            </a:r>
          </a:p>
          <a:p>
            <a:endParaRPr lang="en-US" dirty="0">
              <a:solidFill>
                <a:schemeClr val="bg1"/>
              </a:solidFill>
              <a:effectLst/>
              <a:latin typeface="Arial Narrow" panose="020B0606020202030204" pitchFamily="34" charset="0"/>
            </a:endParaRPr>
          </a:p>
          <a:p>
            <a:pPr marL="285750" indent="-285750">
              <a:buFont typeface="Arial" panose="020B0604020202020204" pitchFamily="34" charset="0"/>
              <a:buChar char="•"/>
            </a:pPr>
            <a:r>
              <a:rPr lang="en-US" dirty="0" smtClean="0">
                <a:solidFill>
                  <a:schemeClr val="bg1"/>
                </a:solidFill>
                <a:effectLst/>
                <a:latin typeface="Arial Narrow" panose="020B0606020202030204" pitchFamily="34" charset="0"/>
              </a:rPr>
              <a:t>Money is collected when product is delivered.</a:t>
            </a:r>
            <a:endParaRPr lang="en-US" dirty="0">
              <a:solidFill>
                <a:schemeClr val="bg1"/>
              </a:solidFill>
              <a:effectLst/>
              <a:latin typeface="Arial Narrow" panose="020B0606020202030204" pitchFamily="34" charset="0"/>
            </a:endParaRPr>
          </a:p>
        </p:txBody>
      </p:sp>
      <p:sp>
        <p:nvSpPr>
          <p:cNvPr id="7" name="TextBox 6"/>
          <p:cNvSpPr txBox="1"/>
          <p:nvPr/>
        </p:nvSpPr>
        <p:spPr>
          <a:xfrm>
            <a:off x="6289964" y="1230868"/>
            <a:ext cx="2701636" cy="369332"/>
          </a:xfrm>
          <a:prstGeom prst="rect">
            <a:avLst/>
          </a:prstGeom>
          <a:solidFill>
            <a:srgbClr val="CC6600"/>
          </a:solidFill>
        </p:spPr>
        <p:txBody>
          <a:bodyPr wrap="square" rtlCol="0">
            <a:spAutoFit/>
          </a:bodyPr>
          <a:lstStyle/>
          <a:p>
            <a:pPr marL="285750" indent="-285750">
              <a:buFont typeface="Arial" panose="020B0604020202020204" pitchFamily="34" charset="0"/>
              <a:buChar char="•"/>
            </a:pPr>
            <a:r>
              <a:rPr lang="en-US" dirty="0">
                <a:solidFill>
                  <a:schemeClr val="bg1"/>
                </a:solidFill>
                <a:effectLst/>
                <a:latin typeface="Arial Narrow" panose="020B0606020202030204" pitchFamily="34" charset="0"/>
              </a:rPr>
              <a:t>NEW S’mores </a:t>
            </a:r>
            <a:r>
              <a:rPr lang="en-US" dirty="0" smtClean="0">
                <a:solidFill>
                  <a:schemeClr val="bg1"/>
                </a:solidFill>
                <a:effectLst/>
                <a:latin typeface="Arial Narrow" panose="020B0606020202030204" pitchFamily="34" charset="0"/>
              </a:rPr>
              <a:t>Cookie</a:t>
            </a:r>
            <a:endParaRPr lang="en-US" dirty="0">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470581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 Sign On</a:t>
            </a:r>
            <a:endParaRPr lang="en-US" dirty="0"/>
          </a:p>
        </p:txBody>
      </p:sp>
      <p:pic>
        <p:nvPicPr>
          <p:cNvPr id="4" name="Content Placeholder 3" descr="ABC SNAP+.tiff"/>
          <p:cNvPicPr>
            <a:picLocks noGrp="1" noChangeAspect="1"/>
          </p:cNvPicPr>
          <p:nvPr>
            <p:ph idx="1"/>
          </p:nvPr>
        </p:nvPicPr>
        <p:blipFill>
          <a:blip r:embed="rId2">
            <a:extLst>
              <a:ext uri="{28A0092B-C50C-407E-A947-70E740481C1C}">
                <a14:useLocalDpi xmlns:a14="http://schemas.microsoft.com/office/drawing/2010/main" val="0"/>
              </a:ext>
            </a:extLst>
          </a:blip>
          <a:srcRect t="181" b="181"/>
          <a:stretch>
            <a:fillRect/>
          </a:stretch>
        </p:blipFill>
        <p:spPr/>
      </p:pic>
    </p:spTree>
    <p:extLst>
      <p:ext uri="{BB962C8B-B14F-4D97-AF65-F5344CB8AC3E}">
        <p14:creationId xmlns:p14="http://schemas.microsoft.com/office/powerpoint/2010/main" val="6693067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Cookie Sheet– Main Page</a:t>
            </a:r>
            <a:endParaRPr lang="en-US" dirty="0"/>
          </a:p>
        </p:txBody>
      </p:sp>
      <p:pic>
        <p:nvPicPr>
          <p:cNvPr id="4" name="Content Placeholder 3" descr="SNAP+ Cookie Sheet.tiff"/>
          <p:cNvPicPr>
            <a:picLocks noGrp="1" noChangeAspect="1"/>
          </p:cNvPicPr>
          <p:nvPr>
            <p:ph idx="1"/>
          </p:nvPr>
        </p:nvPicPr>
        <p:blipFill>
          <a:blip r:embed="rId2">
            <a:extLst>
              <a:ext uri="{28A0092B-C50C-407E-A947-70E740481C1C}">
                <a14:useLocalDpi xmlns:a14="http://schemas.microsoft.com/office/drawing/2010/main" val="0"/>
              </a:ext>
            </a:extLst>
          </a:blip>
          <a:srcRect t="2692" b="2692"/>
          <a:stretch>
            <a:fillRect/>
          </a:stretch>
        </p:blipFill>
        <p:spPr/>
      </p:pic>
    </p:spTree>
    <p:extLst>
      <p:ext uri="{BB962C8B-B14F-4D97-AF65-F5344CB8AC3E}">
        <p14:creationId xmlns:p14="http://schemas.microsoft.com/office/powerpoint/2010/main" val="8145487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half of Cookie Sheet</a:t>
            </a:r>
            <a:endParaRPr lang="en-US" dirty="0"/>
          </a:p>
        </p:txBody>
      </p:sp>
      <p:pic>
        <p:nvPicPr>
          <p:cNvPr id="4" name="Content Placeholder 3" descr="SNAP+ cookie sheet bottom.tiff"/>
          <p:cNvPicPr>
            <a:picLocks noGrp="1" noChangeAspect="1"/>
          </p:cNvPicPr>
          <p:nvPr>
            <p:ph idx="1"/>
          </p:nvPr>
        </p:nvPicPr>
        <p:blipFill>
          <a:blip r:embed="rId2">
            <a:extLst>
              <a:ext uri="{28A0092B-C50C-407E-A947-70E740481C1C}">
                <a14:useLocalDpi xmlns:a14="http://schemas.microsoft.com/office/drawing/2010/main" val="0"/>
              </a:ext>
            </a:extLst>
          </a:blip>
          <a:srcRect t="5341" b="5341"/>
          <a:stretch>
            <a:fillRect/>
          </a:stretch>
        </p:blipFill>
        <p:spPr/>
      </p:pic>
    </p:spTree>
    <p:extLst>
      <p:ext uri="{BB962C8B-B14F-4D97-AF65-F5344CB8AC3E}">
        <p14:creationId xmlns:p14="http://schemas.microsoft.com/office/powerpoint/2010/main" val="14633327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Troop Drop Down Box</a:t>
            </a:r>
            <a:endParaRPr lang="en-US" dirty="0"/>
          </a:p>
        </p:txBody>
      </p:sp>
      <p:pic>
        <p:nvPicPr>
          <p:cNvPr id="4" name="Content Placeholder 3" descr="Drop down box Troop.tiff"/>
          <p:cNvPicPr>
            <a:picLocks noGrp="1" noChangeAspect="1"/>
          </p:cNvPicPr>
          <p:nvPr>
            <p:ph idx="1"/>
          </p:nvPr>
        </p:nvPicPr>
        <p:blipFill>
          <a:blip r:embed="rId3">
            <a:extLst>
              <a:ext uri="{28A0092B-C50C-407E-A947-70E740481C1C}">
                <a14:useLocalDpi xmlns:a14="http://schemas.microsoft.com/office/drawing/2010/main" val="0"/>
              </a:ext>
            </a:extLst>
          </a:blip>
          <a:srcRect t="6003" b="6003"/>
          <a:stretch>
            <a:fillRect/>
          </a:stretch>
        </p:blipFill>
        <p:spPr/>
      </p:pic>
    </p:spTree>
    <p:extLst>
      <p:ext uri="{BB962C8B-B14F-4D97-AF65-F5344CB8AC3E}">
        <p14:creationId xmlns:p14="http://schemas.microsoft.com/office/powerpoint/2010/main" val="40815023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19681" cy="6858000"/>
          </a:xfrm>
          <a:prstGeom prst="rect">
            <a:avLst/>
          </a:prstGeom>
        </p:spPr>
      </p:pic>
    </p:spTree>
    <p:extLst>
      <p:ext uri="{BB962C8B-B14F-4D97-AF65-F5344CB8AC3E}">
        <p14:creationId xmlns:p14="http://schemas.microsoft.com/office/powerpoint/2010/main" val="31970676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Troop Girls </a:t>
            </a:r>
            <a:endParaRPr lang="en-US" dirty="0"/>
          </a:p>
        </p:txBody>
      </p:sp>
      <p:pic>
        <p:nvPicPr>
          <p:cNvPr id="4" name="Content Placeholder 3" descr="My Troop-- Girls.tiff"/>
          <p:cNvPicPr>
            <a:picLocks noGrp="1" noChangeAspect="1"/>
          </p:cNvPicPr>
          <p:nvPr>
            <p:ph idx="1"/>
          </p:nvPr>
        </p:nvPicPr>
        <p:blipFill>
          <a:blip r:embed="rId3">
            <a:extLst>
              <a:ext uri="{28A0092B-C50C-407E-A947-70E740481C1C}">
                <a14:useLocalDpi xmlns:a14="http://schemas.microsoft.com/office/drawing/2010/main" val="0"/>
              </a:ext>
            </a:extLst>
          </a:blip>
          <a:srcRect l="320" r="320"/>
          <a:stretch>
            <a:fillRect/>
          </a:stretch>
        </p:blipFill>
        <p:spPr/>
      </p:pic>
    </p:spTree>
    <p:extLst>
      <p:ext uri="{BB962C8B-B14F-4D97-AF65-F5344CB8AC3E}">
        <p14:creationId xmlns:p14="http://schemas.microsoft.com/office/powerpoint/2010/main" val="32698194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5400"/>
            <a:ext cx="9144000" cy="6785264"/>
          </a:xfrm>
          <a:prstGeom prst="rect">
            <a:avLst/>
          </a:prstGeom>
        </p:spPr>
      </p:pic>
    </p:spTree>
    <p:extLst>
      <p:ext uri="{BB962C8B-B14F-4D97-AF65-F5344CB8AC3E}">
        <p14:creationId xmlns:p14="http://schemas.microsoft.com/office/powerpoint/2010/main" val="39718564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99499" y="2175769"/>
            <a:ext cx="1762312" cy="3355925"/>
          </a:xfrm>
          <a:prstGeom prst="roundRect">
            <a:avLst/>
          </a:prstGeom>
          <a:solidFill>
            <a:srgbClr val="D641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5404499" y="2175769"/>
            <a:ext cx="1762312" cy="3355925"/>
          </a:xfrm>
          <a:prstGeom prst="roundRect">
            <a:avLst/>
          </a:prstGeom>
          <a:solidFill>
            <a:srgbClr val="6D38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7309499" y="2175769"/>
            <a:ext cx="1762312" cy="3355925"/>
          </a:xfrm>
          <a:prstGeom prst="roundRect">
            <a:avLst/>
          </a:prstGeom>
          <a:solidFill>
            <a:srgbClr val="D55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419288" y="2311401"/>
            <a:ext cx="1762312" cy="923330"/>
          </a:xfrm>
          <a:prstGeom prst="rect">
            <a:avLst/>
          </a:prstGeom>
          <a:noFill/>
        </p:spPr>
        <p:txBody>
          <a:bodyPr wrap="square" rtlCol="0">
            <a:spAutoFit/>
          </a:bodyPr>
          <a:lstStyle/>
          <a:p>
            <a:pPr algn="ctr"/>
            <a:r>
              <a:rPr lang="en-US" b="1" dirty="0" smtClean="0">
                <a:solidFill>
                  <a:schemeClr val="bg1"/>
                </a:solidFill>
                <a:effectLst/>
              </a:rPr>
              <a:t>ORDER</a:t>
            </a:r>
          </a:p>
          <a:p>
            <a:pPr algn="ctr"/>
            <a:r>
              <a:rPr lang="en-US" b="1" dirty="0" smtClean="0">
                <a:solidFill>
                  <a:schemeClr val="bg1"/>
                </a:solidFill>
                <a:effectLst/>
              </a:rPr>
              <a:t>TAKING</a:t>
            </a:r>
          </a:p>
          <a:p>
            <a:pPr algn="ctr"/>
            <a:r>
              <a:rPr lang="en-US" b="1" dirty="0" smtClean="0">
                <a:solidFill>
                  <a:schemeClr val="bg1"/>
                </a:solidFill>
                <a:effectLst/>
              </a:rPr>
              <a:t>Jan. 7</a:t>
            </a:r>
            <a:endParaRPr lang="en-US" b="1" dirty="0">
              <a:solidFill>
                <a:schemeClr val="bg1"/>
              </a:solidFill>
              <a:effectLst/>
            </a:endParaRPr>
          </a:p>
        </p:txBody>
      </p:sp>
      <p:sp>
        <p:nvSpPr>
          <p:cNvPr id="20" name="TextBox 19"/>
          <p:cNvSpPr txBox="1"/>
          <p:nvPr/>
        </p:nvSpPr>
        <p:spPr>
          <a:xfrm>
            <a:off x="5324288" y="2311401"/>
            <a:ext cx="1762312" cy="923330"/>
          </a:xfrm>
          <a:prstGeom prst="rect">
            <a:avLst/>
          </a:prstGeom>
          <a:noFill/>
        </p:spPr>
        <p:txBody>
          <a:bodyPr wrap="square" rtlCol="0">
            <a:spAutoFit/>
          </a:bodyPr>
          <a:lstStyle/>
          <a:p>
            <a:pPr algn="ctr"/>
            <a:r>
              <a:rPr lang="en-US" b="1" dirty="0" smtClean="0">
                <a:solidFill>
                  <a:schemeClr val="bg1"/>
                </a:solidFill>
                <a:effectLst/>
              </a:rPr>
              <a:t>DIRECT SELLING</a:t>
            </a:r>
          </a:p>
          <a:p>
            <a:pPr algn="ctr"/>
            <a:r>
              <a:rPr lang="en-US" b="1" dirty="0" smtClean="0">
                <a:solidFill>
                  <a:schemeClr val="bg1"/>
                </a:solidFill>
                <a:effectLst/>
              </a:rPr>
              <a:t>Feb. 25</a:t>
            </a:r>
            <a:endParaRPr lang="en-US" b="1" dirty="0">
              <a:solidFill>
                <a:schemeClr val="bg1"/>
              </a:solidFill>
              <a:effectLst/>
            </a:endParaRPr>
          </a:p>
        </p:txBody>
      </p:sp>
      <p:sp>
        <p:nvSpPr>
          <p:cNvPr id="21" name="TextBox 20"/>
          <p:cNvSpPr txBox="1"/>
          <p:nvPr/>
        </p:nvSpPr>
        <p:spPr>
          <a:xfrm>
            <a:off x="7229288" y="2497785"/>
            <a:ext cx="1762312" cy="923330"/>
          </a:xfrm>
          <a:prstGeom prst="rect">
            <a:avLst/>
          </a:prstGeom>
          <a:noFill/>
        </p:spPr>
        <p:txBody>
          <a:bodyPr wrap="square" rtlCol="0">
            <a:spAutoFit/>
          </a:bodyPr>
          <a:lstStyle/>
          <a:p>
            <a:pPr algn="ctr"/>
            <a:r>
              <a:rPr lang="en-US" b="1" dirty="0" smtClean="0">
                <a:solidFill>
                  <a:schemeClr val="bg1"/>
                </a:solidFill>
                <a:effectLst/>
              </a:rPr>
              <a:t>DIGITAL</a:t>
            </a:r>
          </a:p>
          <a:p>
            <a:pPr algn="ctr"/>
            <a:r>
              <a:rPr lang="en-US" b="1" dirty="0" smtClean="0">
                <a:solidFill>
                  <a:schemeClr val="bg1"/>
                </a:solidFill>
                <a:effectLst/>
              </a:rPr>
              <a:t>Opens Jan 1</a:t>
            </a:r>
          </a:p>
          <a:p>
            <a:pPr algn="ctr"/>
            <a:endParaRPr lang="en-US" b="1" dirty="0">
              <a:solidFill>
                <a:schemeClr val="bg1"/>
              </a:solidFill>
              <a:effectLst/>
            </a:endParaRPr>
          </a:p>
        </p:txBody>
      </p:sp>
      <p:sp>
        <p:nvSpPr>
          <p:cNvPr id="8" name="TextBox 7"/>
          <p:cNvSpPr txBox="1"/>
          <p:nvPr/>
        </p:nvSpPr>
        <p:spPr>
          <a:xfrm>
            <a:off x="3419288" y="3429001"/>
            <a:ext cx="1762312" cy="2077492"/>
          </a:xfrm>
          <a:prstGeom prst="rect">
            <a:avLst/>
          </a:prstGeom>
          <a:noFill/>
        </p:spPr>
        <p:txBody>
          <a:bodyPr wrap="square" rtlCol="0">
            <a:spAutoFit/>
          </a:bodyPr>
          <a:lstStyle/>
          <a:p>
            <a:pPr algn="ctr">
              <a:lnSpc>
                <a:spcPct val="120000"/>
              </a:lnSpc>
            </a:pPr>
            <a:r>
              <a:rPr lang="en-US" dirty="0" smtClean="0">
                <a:solidFill>
                  <a:srgbClr val="FFFFFF"/>
                </a:solidFill>
                <a:effectLst/>
              </a:rPr>
              <a:t>Order Cards</a:t>
            </a:r>
          </a:p>
          <a:p>
            <a:pPr algn="ctr">
              <a:lnSpc>
                <a:spcPct val="120000"/>
              </a:lnSpc>
            </a:pPr>
            <a:r>
              <a:rPr lang="en-US" dirty="0" smtClean="0">
                <a:solidFill>
                  <a:srgbClr val="FFFFFF"/>
                </a:solidFill>
                <a:effectLst/>
              </a:rPr>
              <a:t>Digital Platform (Promise)</a:t>
            </a:r>
          </a:p>
          <a:p>
            <a:pPr algn="ctr">
              <a:lnSpc>
                <a:spcPct val="120000"/>
              </a:lnSpc>
            </a:pPr>
            <a:endParaRPr lang="en-US" dirty="0">
              <a:solidFill>
                <a:srgbClr val="FFFFFF"/>
              </a:solidFill>
            </a:endParaRPr>
          </a:p>
          <a:p>
            <a:pPr algn="ctr">
              <a:lnSpc>
                <a:spcPct val="120000"/>
              </a:lnSpc>
            </a:pPr>
            <a:r>
              <a:rPr lang="en-US" dirty="0" smtClean="0">
                <a:solidFill>
                  <a:srgbClr val="FFFFFF"/>
                </a:solidFill>
                <a:effectLst/>
              </a:rPr>
              <a:t>Initial Order </a:t>
            </a:r>
          </a:p>
          <a:p>
            <a:pPr algn="ctr">
              <a:lnSpc>
                <a:spcPct val="120000"/>
              </a:lnSpc>
            </a:pPr>
            <a:r>
              <a:rPr lang="en-US" dirty="0" smtClean="0">
                <a:solidFill>
                  <a:srgbClr val="FFFFFF"/>
                </a:solidFill>
              </a:rPr>
              <a:t>Feb 5th</a:t>
            </a:r>
            <a:endParaRPr lang="en-US" dirty="0" smtClean="0">
              <a:solidFill>
                <a:srgbClr val="FFFFFF"/>
              </a:solidFill>
              <a:effectLst/>
            </a:endParaRPr>
          </a:p>
        </p:txBody>
      </p:sp>
      <p:sp>
        <p:nvSpPr>
          <p:cNvPr id="23" name="TextBox 22"/>
          <p:cNvSpPr txBox="1"/>
          <p:nvPr/>
        </p:nvSpPr>
        <p:spPr>
          <a:xfrm>
            <a:off x="5334000" y="3429000"/>
            <a:ext cx="1762312" cy="1745093"/>
          </a:xfrm>
          <a:prstGeom prst="rect">
            <a:avLst/>
          </a:prstGeom>
          <a:noFill/>
        </p:spPr>
        <p:txBody>
          <a:bodyPr wrap="square" rtlCol="0">
            <a:spAutoFit/>
          </a:bodyPr>
          <a:lstStyle/>
          <a:p>
            <a:pPr algn="ctr">
              <a:lnSpc>
                <a:spcPct val="120000"/>
              </a:lnSpc>
            </a:pPr>
            <a:r>
              <a:rPr lang="en-US" dirty="0" smtClean="0">
                <a:solidFill>
                  <a:srgbClr val="FFFFFF"/>
                </a:solidFill>
                <a:effectLst/>
              </a:rPr>
              <a:t>GSWNY Lottery</a:t>
            </a:r>
          </a:p>
          <a:p>
            <a:pPr algn="ctr">
              <a:lnSpc>
                <a:spcPct val="120000"/>
              </a:lnSpc>
            </a:pPr>
            <a:r>
              <a:rPr lang="en-US" dirty="0" smtClean="0">
                <a:solidFill>
                  <a:srgbClr val="FFFFFF"/>
                </a:solidFill>
              </a:rPr>
              <a:t>Jan 16-28</a:t>
            </a:r>
          </a:p>
          <a:p>
            <a:pPr algn="ctr">
              <a:lnSpc>
                <a:spcPct val="120000"/>
              </a:lnSpc>
            </a:pPr>
            <a:r>
              <a:rPr lang="en-US" dirty="0" smtClean="0">
                <a:solidFill>
                  <a:srgbClr val="FFFFFF"/>
                </a:solidFill>
                <a:effectLst/>
              </a:rPr>
              <a:t>FCFS Avail Feb 1</a:t>
            </a:r>
          </a:p>
          <a:p>
            <a:pPr algn="ctr">
              <a:lnSpc>
                <a:spcPct val="120000"/>
              </a:lnSpc>
            </a:pPr>
            <a:r>
              <a:rPr lang="en-US" dirty="0" smtClean="0">
                <a:solidFill>
                  <a:srgbClr val="FFFFFF"/>
                </a:solidFill>
              </a:rPr>
              <a:t>Webster SU</a:t>
            </a:r>
          </a:p>
          <a:p>
            <a:pPr algn="ctr">
              <a:lnSpc>
                <a:spcPct val="120000"/>
              </a:lnSpc>
            </a:pPr>
            <a:r>
              <a:rPr lang="en-US" dirty="0" smtClean="0">
                <a:solidFill>
                  <a:srgbClr val="FFFFFF"/>
                </a:solidFill>
              </a:rPr>
              <a:t>Feb 7th</a:t>
            </a:r>
          </a:p>
        </p:txBody>
      </p:sp>
      <p:sp>
        <p:nvSpPr>
          <p:cNvPr id="24" name="TextBox 23"/>
          <p:cNvSpPr txBox="1"/>
          <p:nvPr/>
        </p:nvSpPr>
        <p:spPr>
          <a:xfrm>
            <a:off x="7229288" y="3429000"/>
            <a:ext cx="1762312" cy="1089529"/>
          </a:xfrm>
          <a:prstGeom prst="rect">
            <a:avLst/>
          </a:prstGeom>
          <a:noFill/>
        </p:spPr>
        <p:txBody>
          <a:bodyPr wrap="square" rtlCol="0">
            <a:spAutoFit/>
          </a:bodyPr>
          <a:lstStyle/>
          <a:p>
            <a:pPr algn="ctr">
              <a:lnSpc>
                <a:spcPct val="120000"/>
              </a:lnSpc>
            </a:pPr>
            <a:r>
              <a:rPr lang="en-US" dirty="0" err="1" smtClean="0">
                <a:solidFill>
                  <a:srgbClr val="FFFFFF"/>
                </a:solidFill>
                <a:effectLst/>
              </a:rPr>
              <a:t>COCOmobile</a:t>
            </a:r>
            <a:endParaRPr lang="en-US" dirty="0" smtClean="0">
              <a:solidFill>
                <a:srgbClr val="FFFFFF"/>
              </a:solidFill>
              <a:effectLst/>
            </a:endParaRPr>
          </a:p>
          <a:p>
            <a:pPr algn="ctr">
              <a:lnSpc>
                <a:spcPct val="120000"/>
              </a:lnSpc>
            </a:pPr>
            <a:r>
              <a:rPr lang="en-US" dirty="0" err="1" smtClean="0">
                <a:solidFill>
                  <a:srgbClr val="FFFFFF"/>
                </a:solidFill>
                <a:effectLst/>
              </a:rPr>
              <a:t>COCOdirect</a:t>
            </a:r>
            <a:endParaRPr lang="en-US" dirty="0" smtClean="0">
              <a:solidFill>
                <a:srgbClr val="FFFFFF"/>
              </a:solidFill>
              <a:effectLst/>
            </a:endParaRPr>
          </a:p>
          <a:p>
            <a:pPr algn="ctr">
              <a:lnSpc>
                <a:spcPct val="120000"/>
              </a:lnSpc>
            </a:pPr>
            <a:r>
              <a:rPr lang="en-US" dirty="0" smtClean="0">
                <a:solidFill>
                  <a:srgbClr val="FFFFFF"/>
                </a:solidFill>
                <a:effectLst/>
              </a:rPr>
              <a:t>FB link</a:t>
            </a:r>
          </a:p>
        </p:txBody>
      </p:sp>
      <p:cxnSp>
        <p:nvCxnSpPr>
          <p:cNvPr id="26" name="Straight Connector 25"/>
          <p:cNvCxnSpPr/>
          <p:nvPr/>
        </p:nvCxnSpPr>
        <p:spPr>
          <a:xfrm>
            <a:off x="3581400" y="3327400"/>
            <a:ext cx="13716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486400" y="3327400"/>
            <a:ext cx="13716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424644" y="3327400"/>
            <a:ext cx="13716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BU_Mascot1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2605225"/>
            <a:ext cx="3243500" cy="4298070"/>
          </a:xfrm>
          <a:prstGeom prst="rect">
            <a:avLst/>
          </a:prstGeom>
        </p:spPr>
      </p:pic>
      <p:pic>
        <p:nvPicPr>
          <p:cNvPr id="33" name="Picture 2" descr="C:\Users\mary.thran\AppData\Local\Microsoft\Windows\Temporary Internet Files\Content.Outlook\O0Y1E9B1\bor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92326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273867" y="426295"/>
            <a:ext cx="3540144" cy="4495798"/>
            <a:chOff x="3276599" y="501500"/>
            <a:chExt cx="5624875" cy="6381902"/>
          </a:xfrm>
        </p:grpSpPr>
        <p:pic>
          <p:nvPicPr>
            <p:cNvPr id="25" name="Picture 24" descr="BU_DD88.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599" y="501500"/>
              <a:ext cx="5624875" cy="6381902"/>
            </a:xfrm>
            <a:prstGeom prst="rect">
              <a:avLst/>
            </a:prstGeom>
          </p:spPr>
        </p:pic>
        <p:sp>
          <p:nvSpPr>
            <p:cNvPr id="27" name="Content Placeholder 2"/>
            <p:cNvSpPr txBox="1">
              <a:spLocks/>
            </p:cNvSpPr>
            <p:nvPr/>
          </p:nvSpPr>
          <p:spPr>
            <a:xfrm>
              <a:off x="3467100" y="1050851"/>
              <a:ext cx="5243874" cy="3568843"/>
            </a:xfrm>
            <a:prstGeom prst="rect">
              <a:avLst/>
            </a:prstGeom>
          </p:spPr>
          <p:txBody>
            <a:bodyPr>
              <a:normAutofit fontScale="47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endParaRPr lang="en-US" sz="2700" dirty="0" smtClean="0">
                <a:effectLst/>
                <a:latin typeface="+mn-lt"/>
                <a:cs typeface="Calibri"/>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lang="en-US" sz="2700" dirty="0" smtClean="0">
                  <a:effectLst/>
                  <a:latin typeface="+mn-lt"/>
                  <a:cs typeface="Calibri"/>
                </a:rPr>
                <a:t>Initial: Jan. 7 – Feb. 3</a:t>
              </a: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smtClean="0">
                  <a:ln>
                    <a:noFill/>
                  </a:ln>
                  <a:effectLst/>
                  <a:uLnTx/>
                  <a:uFillTx/>
                  <a:latin typeface="+mn-lt"/>
                  <a:ea typeface="+mn-ea"/>
                  <a:cs typeface="Calibri"/>
                </a:rPr>
                <a:t>Online: Jan. 1 – March 26</a:t>
              </a: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effectLst/>
                <a:uLnTx/>
                <a:uFillTx/>
                <a:latin typeface="+mn-lt"/>
                <a:ea typeface="+mn-ea"/>
                <a:cs typeface="Calibri"/>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lang="en-US" sz="2700" dirty="0" smtClean="0">
                  <a:effectLst/>
                  <a:latin typeface="+mn-lt"/>
                  <a:cs typeface="Calibri"/>
                </a:rPr>
                <a:t>Keep </a:t>
              </a:r>
              <a:r>
                <a:rPr lang="en-US" sz="2700" dirty="0" err="1" smtClean="0">
                  <a:effectLst/>
                  <a:latin typeface="+mn-lt"/>
                  <a:cs typeface="Calibri"/>
                </a:rPr>
                <a:t>Goaling</a:t>
              </a:r>
              <a:r>
                <a:rPr lang="en-US" sz="2700" dirty="0" smtClean="0">
                  <a:effectLst/>
                  <a:latin typeface="+mn-lt"/>
                  <a:cs typeface="Calibri"/>
                </a:rPr>
                <a:t> to reaching the troop reward 300: Feb. 4 – March 26</a:t>
              </a: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endParaRPr lang="en-US" sz="2700" dirty="0" smtClean="0">
                <a:effectLst/>
                <a:latin typeface="+mn-lt"/>
                <a:cs typeface="Calibri"/>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lang="en-US" sz="2700" dirty="0" smtClean="0">
                  <a:effectLst/>
                  <a:latin typeface="+mn-lt"/>
                  <a:cs typeface="Calibri"/>
                </a:rPr>
                <a:t>Booth Sales: Feb. 25 – March 26</a:t>
              </a: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endParaRPr lang="en-US" sz="2700" dirty="0">
                <a:cs typeface="Calibri"/>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lang="en-US" sz="2700" dirty="0" smtClean="0">
                  <a:effectLst/>
                  <a:latin typeface="+mn-lt"/>
                  <a:cs typeface="Calibri"/>
                </a:rPr>
                <a:t>Payments:  #1 March 6</a:t>
              </a:r>
              <a:r>
                <a:rPr lang="en-US" sz="2700" baseline="30000" dirty="0" smtClean="0">
                  <a:effectLst/>
                  <a:latin typeface="+mn-lt"/>
                  <a:cs typeface="Calibri"/>
                </a:rPr>
                <a:t>th</a:t>
              </a:r>
              <a:endParaRPr lang="en-US" sz="2700" dirty="0" smtClean="0">
                <a:effectLst/>
                <a:latin typeface="+mn-lt"/>
                <a:cs typeface="Calibri"/>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lang="en-US" sz="2700" dirty="0" smtClean="0">
                  <a:cs typeface="Calibri"/>
                </a:rPr>
                <a:t>#2 March 29</a:t>
              </a:r>
              <a:r>
                <a:rPr lang="en-US" sz="2700" baseline="30000" dirty="0" smtClean="0">
                  <a:cs typeface="Calibri"/>
                </a:rPr>
                <a:t>th</a:t>
              </a:r>
              <a:r>
                <a:rPr lang="en-US" sz="2700" dirty="0" smtClean="0">
                  <a:cs typeface="Calibri"/>
                </a:rPr>
                <a:t>  </a:t>
              </a:r>
              <a:endParaRPr lang="en-US" sz="2700" dirty="0" smtClean="0">
                <a:effectLst/>
                <a:latin typeface="+mn-lt"/>
                <a:cs typeface="Calibri"/>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a:ln>
                  <a:noFill/>
                </a:ln>
                <a:effectLst/>
                <a:uLnTx/>
                <a:uFillTx/>
                <a:latin typeface="+mn-lt"/>
                <a:ea typeface="+mn-ea"/>
                <a:cs typeface="Calibri"/>
              </a:endParaRPr>
            </a:p>
          </p:txBody>
        </p:sp>
      </p:grpSp>
      <p:sp>
        <p:nvSpPr>
          <p:cNvPr id="28" name="Title 11"/>
          <p:cNvSpPr txBox="1">
            <a:spLocks/>
          </p:cNvSpPr>
          <p:nvPr/>
        </p:nvSpPr>
        <p:spPr bwMode="auto">
          <a:xfrm>
            <a:off x="4195011" y="1413145"/>
            <a:ext cx="4876800" cy="589927"/>
          </a:xfrm>
          <a:prstGeom prst="rect">
            <a:avLst/>
          </a:prstGeom>
          <a:solidFill>
            <a:schemeClr val="accent1">
              <a:lumMod val="20000"/>
              <a:lumOff val="80000"/>
            </a:schemeClr>
          </a:solidFill>
          <a:ln>
            <a:solidFill>
              <a:srgbClr val="D64183"/>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noAutofit/>
          </a:bodyPr>
          <a:lstStyle>
            <a:lvl1pPr algn="l" defTabSz="457200" rtl="0" eaLnBrk="1" latinLnBrk="0" hangingPunct="1">
              <a:spcBef>
                <a:spcPct val="0"/>
              </a:spcBef>
              <a:buNone/>
              <a:defRPr sz="1700" b="1" kern="1200">
                <a:solidFill>
                  <a:schemeClr val="tx1">
                    <a:lumMod val="50000"/>
                    <a:lumOff val="50000"/>
                  </a:schemeClr>
                </a:solidFill>
                <a:latin typeface="+mj-lt"/>
                <a:ea typeface="+mj-ea"/>
                <a:cs typeface="+mj-cs"/>
              </a:defRPr>
            </a:lvl1pPr>
          </a:lstStyle>
          <a:p>
            <a:pPr algn="ctr" fontAlgn="auto">
              <a:spcAft>
                <a:spcPts val="0"/>
              </a:spcAft>
            </a:pPr>
            <a:r>
              <a:rPr lang="en-US" sz="2800" dirty="0" smtClean="0">
                <a:solidFill>
                  <a:schemeClr val="accent4">
                    <a:lumMod val="75000"/>
                  </a:schemeClr>
                </a:solidFill>
                <a:ea typeface="ＭＳ Ｐゴシック" pitchFamily="34" charset="-128"/>
              </a:rPr>
              <a:t>Timeline</a:t>
            </a:r>
            <a:endParaRPr lang="en-US" sz="2800" dirty="0" smtClean="0">
              <a:solidFill>
                <a:schemeClr val="accent4">
                  <a:lumMod val="75000"/>
                </a:schemeClr>
              </a:solidFill>
              <a:effectLst/>
              <a:ea typeface="ＭＳ Ｐゴシック" pitchFamily="34" charset="-128"/>
            </a:endParaRPr>
          </a:p>
        </p:txBody>
      </p:sp>
      <p:sp>
        <p:nvSpPr>
          <p:cNvPr id="2" name="TextBox 1"/>
          <p:cNvSpPr txBox="1"/>
          <p:nvPr/>
        </p:nvSpPr>
        <p:spPr>
          <a:xfrm>
            <a:off x="3399911" y="5867400"/>
            <a:ext cx="5591689" cy="923330"/>
          </a:xfrm>
          <a:prstGeom prst="rect">
            <a:avLst/>
          </a:prstGeom>
          <a:noFill/>
        </p:spPr>
        <p:txBody>
          <a:bodyPr wrap="square" rtlCol="0">
            <a:spAutoFit/>
          </a:bodyPr>
          <a:lstStyle/>
          <a:p>
            <a:r>
              <a:rPr lang="en-US" i="1" dirty="0" smtClean="0">
                <a:solidFill>
                  <a:srgbClr val="4343F3"/>
                </a:solidFill>
              </a:rPr>
              <a:t>The Online program starts early to allow girls &amp; parents to set up girls dashboard, send emails and market on Social Media.</a:t>
            </a:r>
            <a:endParaRPr lang="en-US" i="1" dirty="0">
              <a:solidFill>
                <a:srgbClr val="4343F3"/>
              </a:solidFill>
            </a:endParaRPr>
          </a:p>
        </p:txBody>
      </p:sp>
    </p:spTree>
    <p:extLst>
      <p:ext uri="{BB962C8B-B14F-4D97-AF65-F5344CB8AC3E}">
        <p14:creationId xmlns:p14="http://schemas.microsoft.com/office/powerpoint/2010/main" val="32098096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new girl</a:t>
            </a:r>
            <a:endParaRPr lang="en-US" dirty="0"/>
          </a:p>
        </p:txBody>
      </p:sp>
      <p:pic>
        <p:nvPicPr>
          <p:cNvPr id="4" name="Content Placeholder 3" descr="Add Girl .tiff"/>
          <p:cNvPicPr>
            <a:picLocks noGrp="1" noChangeAspect="1"/>
          </p:cNvPicPr>
          <p:nvPr>
            <p:ph idx="1"/>
          </p:nvPr>
        </p:nvPicPr>
        <p:blipFill>
          <a:blip r:embed="rId3">
            <a:extLst>
              <a:ext uri="{28A0092B-C50C-407E-A947-70E740481C1C}">
                <a14:useLocalDpi xmlns:a14="http://schemas.microsoft.com/office/drawing/2010/main" val="0"/>
              </a:ext>
            </a:extLst>
          </a:blip>
          <a:srcRect l="3770" r="3770"/>
          <a:stretch>
            <a:fillRect/>
          </a:stretch>
        </p:blipFill>
        <p:spPr/>
      </p:pic>
    </p:spTree>
    <p:extLst>
      <p:ext uri="{BB962C8B-B14F-4D97-AF65-F5344CB8AC3E}">
        <p14:creationId xmlns:p14="http://schemas.microsoft.com/office/powerpoint/2010/main" val="35459554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mores-pack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370" y="3136328"/>
            <a:ext cx="3811431" cy="3442273"/>
          </a:xfrm>
          <a:prstGeom prst="rect">
            <a:avLst/>
          </a:prstGeom>
        </p:spPr>
      </p:pic>
      <p:pic>
        <p:nvPicPr>
          <p:cNvPr id="6" name="Picture 5" descr="100-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1498601"/>
            <a:ext cx="2529221" cy="2272769"/>
          </a:xfrm>
          <a:prstGeom prst="rect">
            <a:avLst/>
          </a:prstGeom>
        </p:spPr>
      </p:pic>
      <p:pic>
        <p:nvPicPr>
          <p:cNvPr id="7" name="Picture 6" descr="smores-cooki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4201" y="3866109"/>
            <a:ext cx="2395187" cy="1768961"/>
          </a:xfrm>
          <a:prstGeom prst="rect">
            <a:avLst/>
          </a:prstGeom>
        </p:spPr>
      </p:pic>
      <p:sp>
        <p:nvSpPr>
          <p:cNvPr id="8" name="Title 1"/>
          <p:cNvSpPr>
            <a:spLocks noGrp="1"/>
          </p:cNvSpPr>
          <p:nvPr>
            <p:ph type="ctrTitle"/>
          </p:nvPr>
        </p:nvSpPr>
        <p:spPr>
          <a:xfrm>
            <a:off x="298531" y="1092429"/>
            <a:ext cx="8667691" cy="587228"/>
          </a:xfrm>
        </p:spPr>
        <p:txBody>
          <a:bodyPr>
            <a:noAutofit/>
          </a:bodyPr>
          <a:lstStyle/>
          <a:p>
            <a:r>
              <a:rPr lang="en-US" sz="3000" b="1" dirty="0">
                <a:solidFill>
                  <a:srgbClr val="00B050"/>
                </a:solidFill>
                <a:latin typeface="Arial"/>
                <a:ea typeface="+mn-ea"/>
                <a:cs typeface="Arial"/>
              </a:rPr>
              <a:t>Product Highlights</a:t>
            </a:r>
          </a:p>
        </p:txBody>
      </p:sp>
      <p:sp>
        <p:nvSpPr>
          <p:cNvPr id="9" name="Rounded Rectangle 8"/>
          <p:cNvSpPr/>
          <p:nvPr/>
        </p:nvSpPr>
        <p:spPr>
          <a:xfrm>
            <a:off x="169072" y="4241800"/>
            <a:ext cx="3107529" cy="1828800"/>
          </a:xfrm>
          <a:prstGeom prst="roundRect">
            <a:avLst/>
          </a:prstGeom>
          <a:solidFill>
            <a:srgbClr val="0074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61612" y="4445001"/>
            <a:ext cx="1414789" cy="1092607"/>
          </a:xfrm>
          <a:prstGeom prst="rect">
            <a:avLst/>
          </a:prstGeom>
          <a:noFill/>
        </p:spPr>
        <p:txBody>
          <a:bodyPr wrap="square" rtlCol="0">
            <a:spAutoFit/>
          </a:bodyPr>
          <a:lstStyle/>
          <a:p>
            <a:pPr marL="285750" indent="-285750">
              <a:buFont typeface="Arial"/>
              <a:buChar char="•"/>
            </a:pPr>
            <a:r>
              <a:rPr lang="en-US" sz="1300" dirty="0" smtClean="0">
                <a:solidFill>
                  <a:schemeClr val="bg1"/>
                </a:solidFill>
              </a:rPr>
              <a:t>Vegan</a:t>
            </a:r>
          </a:p>
          <a:p>
            <a:pPr marL="285750" indent="-285750">
              <a:buFont typeface="Arial"/>
              <a:buChar char="•"/>
            </a:pPr>
            <a:r>
              <a:rPr lang="en-US" sz="1300" dirty="0" smtClean="0">
                <a:solidFill>
                  <a:schemeClr val="bg1"/>
                </a:solidFill>
              </a:rPr>
              <a:t>Kosher</a:t>
            </a:r>
          </a:p>
          <a:p>
            <a:pPr marL="285750" indent="-285750">
              <a:buFont typeface="Arial"/>
              <a:buChar char="•"/>
            </a:pPr>
            <a:r>
              <a:rPr lang="en-US" sz="1300" dirty="0" smtClean="0">
                <a:solidFill>
                  <a:schemeClr val="bg1"/>
                </a:solidFill>
              </a:rPr>
              <a:t>Nut free</a:t>
            </a:r>
          </a:p>
          <a:p>
            <a:pPr marL="285750" indent="-285750">
              <a:buFont typeface="Arial"/>
              <a:buChar char="•"/>
            </a:pPr>
            <a:r>
              <a:rPr lang="en-US" sz="1300" dirty="0" smtClean="0">
                <a:solidFill>
                  <a:schemeClr val="bg1"/>
                </a:solidFill>
              </a:rPr>
              <a:t>0 Trans Fat Per Serving</a:t>
            </a:r>
            <a:endParaRPr lang="en-US" sz="1300" dirty="0">
              <a:solidFill>
                <a:schemeClr val="bg1"/>
              </a:solidFill>
            </a:endParaRPr>
          </a:p>
        </p:txBody>
      </p:sp>
      <p:sp>
        <p:nvSpPr>
          <p:cNvPr id="12" name="TextBox 11"/>
          <p:cNvSpPr txBox="1"/>
          <p:nvPr/>
        </p:nvSpPr>
        <p:spPr>
          <a:xfrm>
            <a:off x="1371600" y="4445000"/>
            <a:ext cx="2006580" cy="892552"/>
          </a:xfrm>
          <a:prstGeom prst="rect">
            <a:avLst/>
          </a:prstGeom>
          <a:noFill/>
        </p:spPr>
        <p:txBody>
          <a:bodyPr wrap="square" rtlCol="0">
            <a:spAutoFit/>
          </a:bodyPr>
          <a:lstStyle/>
          <a:p>
            <a:pPr marL="285750" indent="-285750">
              <a:buFont typeface="Arial"/>
              <a:buChar char="•"/>
            </a:pPr>
            <a:r>
              <a:rPr lang="en-US" sz="1300" dirty="0" smtClean="0">
                <a:solidFill>
                  <a:schemeClr val="bg1"/>
                </a:solidFill>
              </a:rPr>
              <a:t>No Artificial Colors</a:t>
            </a:r>
          </a:p>
          <a:p>
            <a:pPr marL="285750" indent="-285750">
              <a:buFont typeface="Arial"/>
              <a:buChar char="•"/>
            </a:pPr>
            <a:r>
              <a:rPr lang="en-US" sz="1300" dirty="0" smtClean="0">
                <a:solidFill>
                  <a:schemeClr val="bg1"/>
                </a:solidFill>
              </a:rPr>
              <a:t>No Preservatives</a:t>
            </a:r>
          </a:p>
          <a:p>
            <a:pPr marL="285750" indent="-285750">
              <a:buFont typeface="Arial"/>
              <a:buChar char="•"/>
            </a:pPr>
            <a:r>
              <a:rPr lang="en-US" sz="1300" dirty="0" smtClean="0">
                <a:solidFill>
                  <a:schemeClr val="bg1"/>
                </a:solidFill>
              </a:rPr>
              <a:t>Made with Real Cocoa</a:t>
            </a:r>
            <a:endParaRPr lang="en-US" sz="1300" dirty="0">
              <a:solidFill>
                <a:schemeClr val="bg1"/>
              </a:solidFill>
            </a:endParaRPr>
          </a:p>
        </p:txBody>
      </p:sp>
      <p:pic>
        <p:nvPicPr>
          <p:cNvPr id="3" name="Picture 2" descr="super-po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401" y="1498811"/>
            <a:ext cx="5765821" cy="1828589"/>
          </a:xfrm>
          <a:prstGeom prst="rect">
            <a:avLst/>
          </a:prstGeom>
        </p:spPr>
      </p:pic>
      <p:pic>
        <p:nvPicPr>
          <p:cNvPr id="13" name="Picture 2" descr="C:\Users\mary.thran\AppData\Local\Microsoft\Windows\Temporary Internet Files\Content.Outlook\O0Y1E9B1\bord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52400"/>
            <a:ext cx="9144000" cy="92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0082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okie-lineu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828"/>
            <a:ext cx="9144000" cy="6172200"/>
          </a:xfrm>
          <a:prstGeom prst="rect">
            <a:avLst/>
          </a:prstGeom>
        </p:spPr>
      </p:pic>
      <p:sp>
        <p:nvSpPr>
          <p:cNvPr id="6" name="TextBox 5"/>
          <p:cNvSpPr txBox="1"/>
          <p:nvPr/>
        </p:nvSpPr>
        <p:spPr>
          <a:xfrm>
            <a:off x="457200" y="1371600"/>
            <a:ext cx="2590800" cy="1200329"/>
          </a:xfrm>
          <a:prstGeom prst="rect">
            <a:avLst/>
          </a:prstGeom>
          <a:solidFill>
            <a:srgbClr val="990099"/>
          </a:solidFill>
        </p:spPr>
        <p:txBody>
          <a:bodyPr wrap="square" rtlCol="0">
            <a:spAutoFit/>
          </a:bodyPr>
          <a:lstStyle/>
          <a:p>
            <a:endParaRPr lang="en-US" dirty="0" smtClean="0"/>
          </a:p>
          <a:p>
            <a:endParaRPr lang="en-US" dirty="0"/>
          </a:p>
          <a:p>
            <a:endParaRPr lang="en-US" dirty="0" smtClean="0"/>
          </a:p>
          <a:p>
            <a:endParaRPr lang="en-US" dirty="0"/>
          </a:p>
        </p:txBody>
      </p:sp>
      <p:pic>
        <p:nvPicPr>
          <p:cNvPr id="8" name="Picture 7" descr="BU_Mascot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758203"/>
            <a:ext cx="604418" cy="1813726"/>
          </a:xfrm>
          <a:prstGeom prst="rect">
            <a:avLst/>
          </a:prstGeom>
        </p:spPr>
      </p:pic>
    </p:spTree>
    <p:extLst>
      <p:ext uri="{BB962C8B-B14F-4D97-AF65-F5344CB8AC3E}">
        <p14:creationId xmlns:p14="http://schemas.microsoft.com/office/powerpoint/2010/main" val="23908019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857112"/>
            <a:ext cx="4311530" cy="5490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1"/>
          <p:cNvSpPr txBox="1">
            <a:spLocks/>
          </p:cNvSpPr>
          <p:nvPr/>
        </p:nvSpPr>
        <p:spPr bwMode="auto">
          <a:xfrm>
            <a:off x="233785" y="275167"/>
            <a:ext cx="8667691" cy="587228"/>
          </a:xfrm>
          <a:prstGeom prst="rect">
            <a:avLst/>
          </a:prstGeom>
          <a:solidFill>
            <a:srgbClr val="00B0F0"/>
          </a:solidFill>
          <a:ln>
            <a:miter lim="800000"/>
            <a:headEnd/>
            <a:tailEnd/>
          </a:ln>
        </p:spPr>
        <p:txBody>
          <a:bodyPr vert="horz" wrap="square" lIns="91440" tIns="45720" rIns="91440" bIns="45720" numCol="1" anchor="t" anchorCtr="0" compatLnSpc="1">
            <a:prstTxWarp prst="textNoShape">
              <a:avLst/>
            </a:prstTxWarp>
            <a:noAutofit/>
          </a:bodyPr>
          <a:lstStyle>
            <a:lvl1pPr algn="l" defTabSz="457200" rtl="0" eaLnBrk="1" latinLnBrk="0" hangingPunct="1">
              <a:spcBef>
                <a:spcPct val="0"/>
              </a:spcBef>
              <a:buNone/>
              <a:defRPr sz="1700" b="1" kern="1200">
                <a:solidFill>
                  <a:schemeClr val="tx1">
                    <a:lumMod val="50000"/>
                    <a:lumOff val="50000"/>
                  </a:schemeClr>
                </a:solidFill>
                <a:latin typeface="+mj-lt"/>
                <a:ea typeface="+mj-ea"/>
                <a:cs typeface="+mj-cs"/>
              </a:defRPr>
            </a:lvl1pPr>
          </a:lstStyle>
          <a:p>
            <a:pPr fontAlgn="auto">
              <a:spcAft>
                <a:spcPts val="0"/>
              </a:spcAft>
            </a:pPr>
            <a:r>
              <a:rPr lang="en-US" sz="2800" dirty="0" smtClean="0">
                <a:solidFill>
                  <a:schemeClr val="bg1"/>
                </a:solidFill>
                <a:effectLst/>
                <a:ea typeface="ＭＳ Ｐゴシック" pitchFamily="34" charset="-128"/>
              </a:rPr>
              <a:t>Troop </a:t>
            </a:r>
            <a:r>
              <a:rPr lang="en-US" sz="2800" dirty="0">
                <a:solidFill>
                  <a:schemeClr val="bg1"/>
                </a:solidFill>
                <a:effectLst/>
                <a:ea typeface="ＭＳ Ｐゴシック" pitchFamily="34" charset="-128"/>
              </a:rPr>
              <a:t>Product Program </a:t>
            </a:r>
            <a:r>
              <a:rPr lang="en-US" sz="2800" dirty="0" smtClean="0">
                <a:solidFill>
                  <a:schemeClr val="bg1"/>
                </a:solidFill>
                <a:effectLst/>
                <a:ea typeface="ＭＳ Ｐゴシック" pitchFamily="34" charset="-128"/>
              </a:rPr>
              <a:t>Manager Volunteer Position</a:t>
            </a:r>
            <a:endParaRPr lang="en-US" sz="2800" dirty="0">
              <a:solidFill>
                <a:schemeClr val="bg1"/>
              </a:solidFill>
              <a:effectLst/>
              <a:ea typeface="ＭＳ Ｐゴシック" pitchFamily="34" charset="-128"/>
            </a:endParaRPr>
          </a:p>
        </p:txBody>
      </p:sp>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5573" r="681" b="12524"/>
          <a:stretch/>
        </p:blipFill>
        <p:spPr bwMode="auto">
          <a:xfrm>
            <a:off x="1749298" y="5851867"/>
            <a:ext cx="7394702" cy="910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1151190" y="2895600"/>
            <a:ext cx="15291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41094" y="6248400"/>
            <a:ext cx="15291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33782" y="2133600"/>
            <a:ext cx="1823615" cy="646331"/>
          </a:xfrm>
          <a:prstGeom prst="rect">
            <a:avLst/>
          </a:prstGeom>
          <a:solidFill>
            <a:srgbClr val="00B0F0"/>
          </a:solidFill>
        </p:spPr>
        <p:txBody>
          <a:bodyPr wrap="square" rtlCol="0">
            <a:spAutoFit/>
          </a:bodyPr>
          <a:lstStyle/>
          <a:p>
            <a:r>
              <a:rPr lang="en-US" dirty="0" smtClean="0">
                <a:solidFill>
                  <a:schemeClr val="bg1"/>
                </a:solidFill>
                <a:effectLst/>
                <a:latin typeface="Arial Narrow" panose="020B0606020202030204" pitchFamily="34" charset="0"/>
              </a:rPr>
              <a:t>Review Responsibilities</a:t>
            </a:r>
            <a:endParaRPr lang="en-US" dirty="0">
              <a:solidFill>
                <a:schemeClr val="bg1"/>
              </a:solidFill>
              <a:effectLst/>
              <a:latin typeface="Arial Narrow" panose="020B0606020202030204" pitchFamily="34" charset="0"/>
            </a:endParaRPr>
          </a:p>
        </p:txBody>
      </p:sp>
      <p:sp>
        <p:nvSpPr>
          <p:cNvPr id="23" name="TextBox 22"/>
          <p:cNvSpPr txBox="1"/>
          <p:nvPr/>
        </p:nvSpPr>
        <p:spPr>
          <a:xfrm>
            <a:off x="92166" y="5773326"/>
            <a:ext cx="1578110" cy="369332"/>
          </a:xfrm>
          <a:prstGeom prst="rect">
            <a:avLst/>
          </a:prstGeom>
          <a:solidFill>
            <a:srgbClr val="00B0F0"/>
          </a:solidFill>
        </p:spPr>
        <p:txBody>
          <a:bodyPr wrap="square" rtlCol="0">
            <a:spAutoFit/>
          </a:bodyPr>
          <a:lstStyle/>
          <a:p>
            <a:r>
              <a:rPr lang="en-US" dirty="0" smtClean="0">
                <a:solidFill>
                  <a:schemeClr val="bg1"/>
                </a:solidFill>
                <a:effectLst/>
                <a:latin typeface="Arial Narrow" panose="020B0606020202030204" pitchFamily="34" charset="0"/>
              </a:rPr>
              <a:t>Review Process</a:t>
            </a:r>
            <a:endParaRPr lang="en-US" dirty="0">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6406362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U_DD6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25339">
            <a:off x="7815126" y="117167"/>
            <a:ext cx="1129242" cy="1191688"/>
          </a:xfrm>
          <a:prstGeom prst="rect">
            <a:avLst/>
          </a:prstGeom>
        </p:spPr>
      </p:pic>
      <p:pic>
        <p:nvPicPr>
          <p:cNvPr id="3" name="Picture 2" descr="goal-gett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89" y="1143000"/>
            <a:ext cx="4793445" cy="4368127"/>
          </a:xfrm>
          <a:prstGeom prst="rect">
            <a:avLst/>
          </a:prstGeom>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289"/>
          <a:stretch/>
        </p:blipFill>
        <p:spPr bwMode="auto">
          <a:xfrm>
            <a:off x="5926413" y="836604"/>
            <a:ext cx="3004371" cy="5918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143001" y="5759893"/>
            <a:ext cx="4783412" cy="923330"/>
          </a:xfrm>
          <a:prstGeom prst="rect">
            <a:avLst/>
          </a:prstGeom>
          <a:noFill/>
        </p:spPr>
        <p:txBody>
          <a:bodyPr wrap="square" rtlCol="0">
            <a:spAutoFit/>
          </a:bodyPr>
          <a:lstStyle/>
          <a:p>
            <a:pPr algn="ctr"/>
            <a:r>
              <a:rPr lang="en-US" b="1" dirty="0" smtClean="0">
                <a:solidFill>
                  <a:srgbClr val="2A7FC6"/>
                </a:solidFill>
                <a:effectLst/>
                <a:latin typeface="Arial" panose="020B0604020202020204" pitchFamily="34" charset="0"/>
                <a:cs typeface="Arial" panose="020B0604020202020204" pitchFamily="34" charset="0"/>
              </a:rPr>
              <a:t>EARN THIS SPECIAL PATCH                                     TO CELEBRATE</a:t>
            </a:r>
          </a:p>
          <a:p>
            <a:pPr algn="ctr"/>
            <a:r>
              <a:rPr lang="en-US" b="1" dirty="0" smtClean="0">
                <a:solidFill>
                  <a:srgbClr val="2A7FC6"/>
                </a:solidFill>
                <a:effectLst/>
                <a:latin typeface="Arial" panose="020B0604020202020204" pitchFamily="34" charset="0"/>
                <a:cs typeface="Arial" panose="020B0604020202020204" pitchFamily="34" charset="0"/>
              </a:rPr>
              <a:t> 100 YEARS OF SELLING GS COOKIES!</a:t>
            </a:r>
            <a:endParaRPr lang="en-US" b="1" dirty="0">
              <a:solidFill>
                <a:srgbClr val="2A7FC6"/>
              </a:solidFill>
              <a:effectLst/>
              <a:latin typeface="Arial" panose="020B0604020202020204" pitchFamily="34" charset="0"/>
              <a:cs typeface="Arial" panose="020B0604020202020204" pitchFamily="34" charset="0"/>
            </a:endParaRPr>
          </a:p>
        </p:txBody>
      </p:sp>
      <p:cxnSp>
        <p:nvCxnSpPr>
          <p:cNvPr id="10" name="Straight Arrow Connector 9"/>
          <p:cNvCxnSpPr/>
          <p:nvPr/>
        </p:nvCxnSpPr>
        <p:spPr>
          <a:xfrm>
            <a:off x="5105400" y="5958965"/>
            <a:ext cx="7118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2" descr="C:\Users\mary.thran\AppData\Local\Microsoft\Windows\Temporary Internet Files\Content.Outlook\O0Y1E9B1\bor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86660"/>
            <a:ext cx="9144000" cy="92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449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ina.costa\AppData\Local\Microsoft\Windows\Temporary Internet Files\Content.Outlook\8D8Y2315\Cookie Tableclot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2313" y="4311650"/>
            <a:ext cx="2181225" cy="1708150"/>
          </a:xfrm>
          <a:prstGeom prst="rect">
            <a:avLst/>
          </a:prstGeom>
          <a:noFill/>
          <a:ln>
            <a:noFill/>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6872" y="2313847"/>
            <a:ext cx="2427514" cy="180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3999" y="1229380"/>
            <a:ext cx="6781801" cy="523220"/>
          </a:xfrm>
          <a:prstGeom prst="rect">
            <a:avLst/>
          </a:prstGeom>
          <a:noFill/>
        </p:spPr>
        <p:txBody>
          <a:bodyPr wrap="square" rtlCol="0">
            <a:spAutoFit/>
          </a:bodyPr>
          <a:lstStyle/>
          <a:p>
            <a:r>
              <a:rPr lang="en-US" sz="2800" b="1" dirty="0" smtClean="0">
                <a:solidFill>
                  <a:srgbClr val="00B0F0"/>
                </a:solidFill>
                <a:ea typeface="Arial Unicode MS" panose="020B0604020202020204" pitchFamily="34" charset="-128"/>
                <a:cs typeface="Arial Unicode MS" panose="020B0604020202020204" pitchFamily="34" charset="-128"/>
              </a:rPr>
              <a:t>Bling Your Booth Cookie Kit $25.00</a:t>
            </a:r>
            <a:endParaRPr lang="en-US" sz="2800" b="1" dirty="0">
              <a:solidFill>
                <a:srgbClr val="00B0F0"/>
              </a:solidFill>
              <a:ea typeface="Arial Unicode MS" panose="020B0604020202020204" pitchFamily="34" charset="-128"/>
              <a:cs typeface="Arial Unicode MS" panose="020B0604020202020204" pitchFamily="34" charset="-128"/>
            </a:endParaRPr>
          </a:p>
        </p:txBody>
      </p:sp>
      <p:sp>
        <p:nvSpPr>
          <p:cNvPr id="3" name="TextBox 2"/>
          <p:cNvSpPr txBox="1"/>
          <p:nvPr/>
        </p:nvSpPr>
        <p:spPr>
          <a:xfrm>
            <a:off x="1614765" y="1748135"/>
            <a:ext cx="6305550" cy="461665"/>
          </a:xfrm>
          <a:prstGeom prst="rect">
            <a:avLst/>
          </a:prstGeom>
          <a:noFill/>
        </p:spPr>
        <p:txBody>
          <a:bodyPr wrap="square" rtlCol="0">
            <a:spAutoFit/>
          </a:bodyPr>
          <a:lstStyle/>
          <a:p>
            <a:pPr algn="ctr"/>
            <a:r>
              <a:rPr lang="en-US" sz="2400" dirty="0" smtClean="0">
                <a:solidFill>
                  <a:srgbClr val="7030A0"/>
                </a:solidFill>
              </a:rPr>
              <a:t>Available for purchase in the Girl Scout Shop!</a:t>
            </a:r>
            <a:endParaRPr lang="en-US" sz="2400" dirty="0">
              <a:solidFill>
                <a:srgbClr val="7030A0"/>
              </a:solidFill>
            </a:endParaRPr>
          </a:p>
        </p:txBody>
      </p:sp>
      <p:pic>
        <p:nvPicPr>
          <p:cNvPr id="1030" name="Picture 6" descr="C:\Users\jina.costa\AppData\Local\Microsoft\Windows\Temporary Internet Files\Content.Outlook\8D8Y2315\CTBAG15.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12" b="100000" l="0" r="100000"/>
                    </a14:imgEffect>
                  </a14:imgLayer>
                </a14:imgProps>
              </a:ext>
              <a:ext uri="{28A0092B-C50C-407E-A947-70E740481C1C}">
                <a14:useLocalDpi xmlns:a14="http://schemas.microsoft.com/office/drawing/2010/main" val="0"/>
              </a:ext>
            </a:extLst>
          </a:blip>
          <a:srcRect/>
          <a:stretch>
            <a:fillRect/>
          </a:stretch>
        </p:blipFill>
        <p:spPr bwMode="auto">
          <a:xfrm>
            <a:off x="2355884" y="2138712"/>
            <a:ext cx="1166073" cy="2052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064" y="4743271"/>
            <a:ext cx="5119336" cy="1200329"/>
          </a:xfrm>
          <a:prstGeom prst="rect">
            <a:avLst/>
          </a:prstGeom>
          <a:noFill/>
        </p:spPr>
        <p:txBody>
          <a:bodyPr wrap="square" rtlCol="0">
            <a:spAutoFit/>
          </a:bodyPr>
          <a:lstStyle/>
          <a:p>
            <a:r>
              <a:rPr lang="en-US" dirty="0" smtClean="0">
                <a:effectLst/>
              </a:rPr>
              <a:t>The </a:t>
            </a:r>
            <a:r>
              <a:rPr lang="en-US" dirty="0">
                <a:effectLst/>
              </a:rPr>
              <a:t>kit includes: a fabric tablecloth, a large cookie display box, a </a:t>
            </a:r>
            <a:r>
              <a:rPr lang="en-US" dirty="0" err="1">
                <a:effectLst/>
              </a:rPr>
              <a:t>rollbanna</a:t>
            </a:r>
            <a:r>
              <a:rPr lang="en-US" dirty="0">
                <a:effectLst/>
              </a:rPr>
              <a:t>, and 50-plastic Thank you bags all packaged in a tote. </a:t>
            </a:r>
          </a:p>
          <a:p>
            <a:endParaRPr lang="en-US" dirty="0"/>
          </a:p>
        </p:txBody>
      </p:sp>
      <p:sp>
        <p:nvSpPr>
          <p:cNvPr id="10" name="TextBox 9"/>
          <p:cNvSpPr txBox="1"/>
          <p:nvPr/>
        </p:nvSpPr>
        <p:spPr>
          <a:xfrm>
            <a:off x="4267199" y="5334000"/>
            <a:ext cx="184731" cy="369332"/>
          </a:xfrm>
          <a:prstGeom prst="rect">
            <a:avLst/>
          </a:prstGeom>
          <a:noFill/>
        </p:spPr>
        <p:txBody>
          <a:bodyPr wrap="none" rtlCol="0">
            <a:spAutoFit/>
          </a:bodyPr>
          <a:lstStyle/>
          <a:p>
            <a:endParaRPr lang="en-US" dirty="0"/>
          </a:p>
        </p:txBody>
      </p:sp>
      <p:sp>
        <p:nvSpPr>
          <p:cNvPr id="12" name="TextBox 11"/>
          <p:cNvSpPr txBox="1"/>
          <p:nvPr/>
        </p:nvSpPr>
        <p:spPr>
          <a:xfrm>
            <a:off x="228600" y="6107668"/>
            <a:ext cx="8763000" cy="369332"/>
          </a:xfrm>
          <a:prstGeom prst="rect">
            <a:avLst/>
          </a:prstGeom>
          <a:noFill/>
        </p:spPr>
        <p:txBody>
          <a:bodyPr wrap="square" rtlCol="0">
            <a:spAutoFit/>
          </a:bodyPr>
          <a:lstStyle/>
          <a:p>
            <a:r>
              <a:rPr lang="en-US" dirty="0" smtClean="0"/>
              <a:t>Please visit the Girl Scout Shop for lots more Cookie merchandise and patches. </a:t>
            </a:r>
            <a:endParaRPr lang="en-US" dirty="0"/>
          </a:p>
        </p:txBody>
      </p:sp>
      <p:pic>
        <p:nvPicPr>
          <p:cNvPr id="17" name="Picture 1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184" b="98816" l="0" r="98312"/>
                    </a14:imgEffect>
                  </a14:imgLayer>
                </a14:imgProps>
              </a:ext>
              <a:ext uri="{28A0092B-C50C-407E-A947-70E740481C1C}">
                <a14:useLocalDpi xmlns:a14="http://schemas.microsoft.com/office/drawing/2010/main" val="0"/>
              </a:ext>
            </a:extLst>
          </a:blip>
          <a:srcRect r="35808" b="4784"/>
          <a:stretch/>
        </p:blipFill>
        <p:spPr>
          <a:xfrm>
            <a:off x="6637568" y="2301131"/>
            <a:ext cx="1013308" cy="1813669"/>
          </a:xfrm>
          <a:prstGeom prst="rect">
            <a:avLst/>
          </a:prstGeom>
        </p:spPr>
      </p:pic>
      <p:pic>
        <p:nvPicPr>
          <p:cNvPr id="13" name="Picture 12"/>
          <p:cNvPicPr/>
          <p:nvPr/>
        </p:nvPicPr>
        <p:blipFill>
          <a:blip r:embed="rId9" cstate="print">
            <a:extLst>
              <a:ext uri="{BEBA8EAE-BF5A-486C-A8C5-ECC9F3942E4B}">
                <a14:imgProps xmlns:a14="http://schemas.microsoft.com/office/drawing/2010/main">
                  <a14:imgLayer r:embed="rId10">
                    <a14:imgEffect>
                      <a14:backgroundRemoval t="517" b="99742" l="0" r="100000"/>
                    </a14:imgEffect>
                  </a14:imgLayer>
                </a14:imgProps>
              </a:ext>
              <a:ext uri="{28A0092B-C50C-407E-A947-70E740481C1C}">
                <a14:useLocalDpi xmlns:a14="http://schemas.microsoft.com/office/drawing/2010/main" val="0"/>
              </a:ext>
            </a:extLst>
          </a:blip>
          <a:srcRect/>
          <a:stretch>
            <a:fillRect/>
          </a:stretch>
        </p:blipFill>
        <p:spPr bwMode="auto">
          <a:xfrm>
            <a:off x="457200" y="2364619"/>
            <a:ext cx="1898684" cy="1826381"/>
          </a:xfrm>
          <a:prstGeom prst="rect">
            <a:avLst/>
          </a:prstGeom>
          <a:noFill/>
          <a:ln>
            <a:noFill/>
          </a:ln>
          <a:effectLst/>
          <a:extLst/>
        </p:spPr>
      </p:pic>
      <p:pic>
        <p:nvPicPr>
          <p:cNvPr id="14" name="Picture 13" descr="tassles.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36268" y="-3643677"/>
            <a:ext cx="7055468" cy="5291601"/>
          </a:xfrm>
          <a:prstGeom prst="rect">
            <a:avLst/>
          </a:prstGeom>
        </p:spPr>
      </p:pic>
      <p:pic>
        <p:nvPicPr>
          <p:cNvPr id="3074" name="Picture 2" descr="C:\Users\mary.thran\AppData\Local\Microsoft\Windows\Temporary Internet Files\Content.Outlook\O0Y1E9B1\bord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152400"/>
            <a:ext cx="9144000" cy="92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9394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00094" y="1981200"/>
            <a:ext cx="8001000" cy="2477601"/>
          </a:xfrm>
          <a:prstGeom prst="rect">
            <a:avLst/>
          </a:prstGeom>
          <a:noFill/>
        </p:spPr>
        <p:txBody>
          <a:bodyPr wrap="square" rtlCol="0">
            <a:spAutoFit/>
          </a:bodyPr>
          <a:lstStyle/>
          <a:p>
            <a:pPr marL="1028700" lvl="1" indent="-571500">
              <a:spcBef>
                <a:spcPts val="600"/>
              </a:spcBef>
              <a:spcAft>
                <a:spcPts val="600"/>
              </a:spcAft>
              <a:buClr>
                <a:srgbClr val="7030A0"/>
              </a:buClr>
              <a:buFont typeface="Arial" panose="020B0604020202020204" pitchFamily="34" charset="0"/>
              <a:buChar char="•"/>
            </a:pPr>
            <a:r>
              <a:rPr lang="en-US" dirty="0" smtClean="0">
                <a:solidFill>
                  <a:srgbClr val="7030A0"/>
                </a:solidFill>
                <a:effectLst/>
              </a:rPr>
              <a:t>Orders </a:t>
            </a:r>
            <a:r>
              <a:rPr lang="en-US" dirty="0">
                <a:solidFill>
                  <a:srgbClr val="7030A0"/>
                </a:solidFill>
                <a:effectLst/>
              </a:rPr>
              <a:t>must be placed by </a:t>
            </a:r>
            <a:r>
              <a:rPr lang="en-US" dirty="0" smtClean="0">
                <a:solidFill>
                  <a:srgbClr val="7030A0"/>
                </a:solidFill>
                <a:effectLst/>
              </a:rPr>
              <a:t>Sunday </a:t>
            </a:r>
            <a:r>
              <a:rPr lang="en-US" dirty="0">
                <a:solidFill>
                  <a:srgbClr val="7030A0"/>
                </a:solidFill>
                <a:effectLst/>
              </a:rPr>
              <a:t>midnight for </a:t>
            </a:r>
            <a:r>
              <a:rPr lang="en-US" dirty="0" smtClean="0">
                <a:solidFill>
                  <a:srgbClr val="7030A0"/>
                </a:solidFill>
                <a:effectLst/>
              </a:rPr>
              <a:t>same week pick-up</a:t>
            </a:r>
            <a:endParaRPr lang="en-US" dirty="0">
              <a:solidFill>
                <a:srgbClr val="7030A0"/>
              </a:solidFill>
              <a:effectLst/>
            </a:endParaRPr>
          </a:p>
          <a:p>
            <a:pPr marL="1028700" lvl="1" indent="-571500">
              <a:spcBef>
                <a:spcPts val="600"/>
              </a:spcBef>
              <a:spcAft>
                <a:spcPts val="600"/>
              </a:spcAft>
              <a:buClr>
                <a:srgbClr val="7030A0"/>
              </a:buClr>
              <a:buFont typeface="Arial" panose="020B0604020202020204" pitchFamily="34" charset="0"/>
              <a:buChar char="•"/>
            </a:pPr>
            <a:r>
              <a:rPr lang="en-US" dirty="0" smtClean="0">
                <a:solidFill>
                  <a:srgbClr val="7030A0"/>
                </a:solidFill>
                <a:effectLst/>
              </a:rPr>
              <a:t>Planned orders are due in Snap+ Sundays,                                                       Feb. 26, March 5, 12, 19 </a:t>
            </a:r>
          </a:p>
          <a:p>
            <a:pPr marL="1028700" lvl="1" indent="-571500">
              <a:spcBef>
                <a:spcPts val="600"/>
              </a:spcBef>
              <a:spcAft>
                <a:spcPts val="600"/>
              </a:spcAft>
              <a:buClr>
                <a:srgbClr val="7030A0"/>
              </a:buClr>
              <a:buFont typeface="Arial" panose="020B0604020202020204" pitchFamily="34" charset="0"/>
              <a:buChar char="•"/>
            </a:pPr>
            <a:r>
              <a:rPr lang="en-US" dirty="0" smtClean="0">
                <a:solidFill>
                  <a:srgbClr val="7030A0"/>
                </a:solidFill>
                <a:effectLst/>
              </a:rPr>
              <a:t>Visit </a:t>
            </a:r>
            <a:r>
              <a:rPr lang="en-US" dirty="0" smtClean="0">
                <a:solidFill>
                  <a:srgbClr val="7030A0"/>
                </a:solidFill>
                <a:effectLst/>
                <a:hlinkClick r:id="rId3"/>
              </a:rPr>
              <a:t>http://www.gswny.org</a:t>
            </a:r>
            <a:r>
              <a:rPr lang="en-US" dirty="0" smtClean="0">
                <a:solidFill>
                  <a:srgbClr val="7030A0"/>
                </a:solidFill>
                <a:effectLst/>
              </a:rPr>
              <a:t> (cookies+ tab</a:t>
            </a:r>
            <a:r>
              <a:rPr lang="en-US" dirty="0">
                <a:solidFill>
                  <a:srgbClr val="7030A0"/>
                </a:solidFill>
                <a:effectLst/>
              </a:rPr>
              <a:t>) for cupboard </a:t>
            </a:r>
            <a:r>
              <a:rPr lang="en-US" dirty="0" smtClean="0">
                <a:solidFill>
                  <a:srgbClr val="7030A0"/>
                </a:solidFill>
                <a:effectLst/>
              </a:rPr>
              <a:t>locations/times.  No walk-ins allowed</a:t>
            </a:r>
          </a:p>
          <a:p>
            <a:pPr marL="1028700" lvl="1" indent="-571500">
              <a:spcBef>
                <a:spcPts val="600"/>
              </a:spcBef>
              <a:spcAft>
                <a:spcPts val="600"/>
              </a:spcAft>
              <a:buClr>
                <a:srgbClr val="7030A0"/>
              </a:buClr>
              <a:buFont typeface="Arial" panose="020B0604020202020204" pitchFamily="34" charset="0"/>
              <a:buChar char="•"/>
            </a:pPr>
            <a:r>
              <a:rPr lang="en-US" dirty="0" smtClean="0">
                <a:solidFill>
                  <a:srgbClr val="7030A0"/>
                </a:solidFill>
                <a:effectLst/>
              </a:rPr>
              <a:t>Product is delivered to cupboards on Fridays.</a:t>
            </a:r>
            <a:endParaRPr lang="en-US" dirty="0">
              <a:solidFill>
                <a:srgbClr val="7030A0"/>
              </a:solidFill>
              <a:effectLst/>
            </a:endParaRPr>
          </a:p>
          <a:p>
            <a:endParaRPr lang="en-US" sz="1200" dirty="0" smtClean="0">
              <a:solidFill>
                <a:srgbClr val="00B0F0"/>
              </a:solidFill>
            </a:endParaRPr>
          </a:p>
        </p:txBody>
      </p:sp>
      <p:sp>
        <p:nvSpPr>
          <p:cNvPr id="9" name="TextBox 8"/>
          <p:cNvSpPr txBox="1"/>
          <p:nvPr/>
        </p:nvSpPr>
        <p:spPr>
          <a:xfrm>
            <a:off x="2008208" y="4343400"/>
            <a:ext cx="7086600" cy="1785104"/>
          </a:xfrm>
          <a:prstGeom prst="rect">
            <a:avLst/>
          </a:prstGeom>
          <a:noFill/>
        </p:spPr>
        <p:txBody>
          <a:bodyPr wrap="square" rtlCol="0">
            <a:spAutoFit/>
          </a:bodyPr>
          <a:lstStyle/>
          <a:p>
            <a:pPr algn="r">
              <a:buClr>
                <a:srgbClr val="00B050"/>
              </a:buClr>
            </a:pPr>
            <a:r>
              <a:rPr lang="en-US" sz="3600" dirty="0" smtClean="0">
                <a:solidFill>
                  <a:srgbClr val="00B0F0"/>
                </a:solidFill>
              </a:rPr>
              <a:t>Use the Booth Scheduler </a:t>
            </a:r>
            <a:r>
              <a:rPr lang="en-US" sz="3600" dirty="0">
                <a:solidFill>
                  <a:srgbClr val="00B0F0"/>
                </a:solidFill>
              </a:rPr>
              <a:t>(</a:t>
            </a:r>
            <a:r>
              <a:rPr lang="en-US" sz="3600" dirty="0" smtClean="0">
                <a:solidFill>
                  <a:srgbClr val="00B0F0"/>
                </a:solidFill>
              </a:rPr>
              <a:t>Snap+)</a:t>
            </a:r>
            <a:endParaRPr lang="en-US" sz="3600" dirty="0">
              <a:solidFill>
                <a:srgbClr val="00B0F0"/>
              </a:solidFill>
            </a:endParaRPr>
          </a:p>
          <a:p>
            <a:pPr marL="742950" lvl="1" indent="-285750" algn="r">
              <a:buClr>
                <a:srgbClr val="7030A0"/>
              </a:buClr>
              <a:buFont typeface="Arial" panose="020B0604020202020204" pitchFamily="34" charset="0"/>
              <a:buChar char="•"/>
            </a:pPr>
            <a:r>
              <a:rPr lang="en-US" sz="2800" dirty="0" smtClean="0">
                <a:solidFill>
                  <a:srgbClr val="7030A0"/>
                </a:solidFill>
              </a:rPr>
              <a:t>View Booths by Date</a:t>
            </a:r>
            <a:endParaRPr lang="en-US" sz="2800" dirty="0">
              <a:solidFill>
                <a:srgbClr val="7030A0"/>
              </a:solidFill>
            </a:endParaRPr>
          </a:p>
          <a:p>
            <a:pPr marL="742950" lvl="1" indent="-285750" algn="r">
              <a:buClr>
                <a:srgbClr val="7030A0"/>
              </a:buClr>
              <a:buFont typeface="Arial" panose="020B0604020202020204" pitchFamily="34" charset="0"/>
              <a:buChar char="•"/>
            </a:pPr>
            <a:r>
              <a:rPr lang="en-US" sz="2800" dirty="0" smtClean="0">
                <a:solidFill>
                  <a:srgbClr val="7030A0"/>
                </a:solidFill>
              </a:rPr>
              <a:t>Request Lottery or Booth Location </a:t>
            </a:r>
            <a:endParaRPr lang="en-US" sz="2800" dirty="0">
              <a:solidFill>
                <a:srgbClr val="7030A0"/>
              </a:solidFill>
            </a:endParaRPr>
          </a:p>
          <a:p>
            <a:endParaRPr lang="en-US" dirty="0"/>
          </a:p>
        </p:txBody>
      </p:sp>
      <p:sp>
        <p:nvSpPr>
          <p:cNvPr id="11" name="Title 1"/>
          <p:cNvSpPr txBox="1">
            <a:spLocks/>
          </p:cNvSpPr>
          <p:nvPr/>
        </p:nvSpPr>
        <p:spPr>
          <a:xfrm>
            <a:off x="1447800" y="929810"/>
            <a:ext cx="7239000" cy="1071829"/>
          </a:xfrm>
          <a:prstGeom prst="rect">
            <a:avLst/>
          </a:prstGeom>
          <a:solidFill>
            <a:srgbClr val="00B0F0"/>
          </a:solidFill>
        </p:spPr>
        <p:txBody>
          <a:bodyPr vert="horz" lIns="91440" tIns="45720" rIns="91440" bIns="45720" rtlCol="0" anchor="t">
            <a:noAutofit/>
          </a:bodyPr>
          <a:lstStyle>
            <a:lvl1pPr algn="l" defTabSz="457200" rtl="0" eaLnBrk="1" latinLnBrk="0" hangingPunct="1">
              <a:spcBef>
                <a:spcPct val="0"/>
              </a:spcBef>
              <a:buNone/>
              <a:defRPr sz="1700" b="1" kern="1200">
                <a:solidFill>
                  <a:schemeClr val="bg1"/>
                </a:solidFill>
                <a:latin typeface="+mj-lt"/>
                <a:ea typeface="+mj-ea"/>
                <a:cs typeface="+mj-cs"/>
              </a:defRPr>
            </a:lvl1pPr>
          </a:lstStyle>
          <a:p>
            <a:pPr algn="ctr">
              <a:buClr>
                <a:srgbClr val="00B050"/>
              </a:buClr>
            </a:pPr>
            <a:r>
              <a:rPr lang="en-US" sz="2800" dirty="0">
                <a:effectLst/>
              </a:rPr>
              <a:t>	</a:t>
            </a:r>
            <a:r>
              <a:rPr lang="en-US" sz="2800" dirty="0" smtClean="0">
                <a:effectLst/>
              </a:rPr>
              <a:t>Remind Troops to Order Troop BOOTH </a:t>
            </a:r>
            <a:r>
              <a:rPr lang="en-US" sz="2800" dirty="0">
                <a:effectLst/>
              </a:rPr>
              <a:t>SALE COOKIES with </a:t>
            </a:r>
            <a:r>
              <a:rPr lang="en-US" sz="2800" dirty="0" smtClean="0">
                <a:effectLst/>
              </a:rPr>
              <a:t>Their Initial Cookie Order</a:t>
            </a:r>
            <a:endParaRPr lang="en-US" sz="2800" dirty="0">
              <a:effectLst/>
            </a:endParaRPr>
          </a:p>
        </p:txBody>
      </p:sp>
      <p:pic>
        <p:nvPicPr>
          <p:cNvPr id="6" name="Picture 2" descr="C:\Users\mary.thran\AppData\Local\Microsoft\Windows\Temporary Internet Files\Content.Outlook\O0Y1E9B1\bor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9232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274" y="5016500"/>
            <a:ext cx="2533650" cy="16891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14114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43000" y="3632200"/>
            <a:ext cx="3429000" cy="2844800"/>
          </a:xfrm>
          <a:prstGeom prst="roundRect">
            <a:avLst/>
          </a:prstGeom>
          <a:solidFill>
            <a:srgbClr val="D641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r>
              <a:rPr lang="en-US" sz="2400" b="1" dirty="0" smtClean="0">
                <a:effectLst/>
              </a:rPr>
              <a:t>YouTube Trainings </a:t>
            </a:r>
            <a:endParaRPr lang="en-US" sz="2400" dirty="0">
              <a:effectLst/>
            </a:endParaRPr>
          </a:p>
          <a:p>
            <a:pPr algn="ctr">
              <a:lnSpc>
                <a:spcPct val="120000"/>
              </a:lnSpc>
            </a:pPr>
            <a:r>
              <a:rPr lang="en-US" dirty="0" smtClean="0">
                <a:effectLst/>
              </a:rPr>
              <a:t>Update Troop Info</a:t>
            </a:r>
          </a:p>
          <a:p>
            <a:pPr algn="ctr">
              <a:lnSpc>
                <a:spcPct val="120000"/>
              </a:lnSpc>
            </a:pPr>
            <a:r>
              <a:rPr lang="en-US" dirty="0" smtClean="0">
                <a:effectLst/>
              </a:rPr>
              <a:t>Girl Information/Sizes</a:t>
            </a:r>
          </a:p>
          <a:p>
            <a:pPr algn="ctr">
              <a:lnSpc>
                <a:spcPct val="120000"/>
              </a:lnSpc>
            </a:pPr>
            <a:r>
              <a:rPr lang="en-US" dirty="0" smtClean="0">
                <a:effectLst/>
              </a:rPr>
              <a:t>Product/Rewards Orders</a:t>
            </a:r>
          </a:p>
          <a:p>
            <a:pPr algn="ctr">
              <a:lnSpc>
                <a:spcPct val="120000"/>
              </a:lnSpc>
            </a:pPr>
            <a:r>
              <a:rPr lang="en-US" dirty="0" smtClean="0">
                <a:effectLst/>
              </a:rPr>
              <a:t>Delivery Time</a:t>
            </a:r>
          </a:p>
          <a:p>
            <a:pPr algn="ctr">
              <a:lnSpc>
                <a:spcPct val="120000"/>
              </a:lnSpc>
            </a:pPr>
            <a:r>
              <a:rPr lang="en-US" dirty="0" smtClean="0">
                <a:effectLst/>
              </a:rPr>
              <a:t>Planned Orders</a:t>
            </a:r>
          </a:p>
          <a:p>
            <a:pPr algn="ctr">
              <a:lnSpc>
                <a:spcPct val="120000"/>
              </a:lnSpc>
            </a:pPr>
            <a:r>
              <a:rPr lang="en-US" dirty="0" smtClean="0">
                <a:effectLst/>
              </a:rPr>
              <a:t>Booth Scheduler</a:t>
            </a:r>
          </a:p>
          <a:p>
            <a:pPr algn="ctr">
              <a:lnSpc>
                <a:spcPct val="120000"/>
              </a:lnSpc>
            </a:pPr>
            <a:r>
              <a:rPr lang="en-US" dirty="0" smtClean="0">
                <a:effectLst/>
              </a:rPr>
              <a:t>Reports</a:t>
            </a:r>
            <a:endParaRPr lang="en-US" dirty="0">
              <a:effectLst/>
            </a:endParaRPr>
          </a:p>
        </p:txBody>
      </p:sp>
      <p:sp>
        <p:nvSpPr>
          <p:cNvPr id="7" name="Rounded Rectangle 6"/>
          <p:cNvSpPr/>
          <p:nvPr/>
        </p:nvSpPr>
        <p:spPr>
          <a:xfrm>
            <a:off x="4876800" y="3626556"/>
            <a:ext cx="3429000" cy="2844800"/>
          </a:xfrm>
          <a:prstGeom prst="roundRect">
            <a:avLst/>
          </a:prstGeom>
          <a:solidFill>
            <a:srgbClr val="40A4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r>
              <a:rPr lang="en-US" sz="2400" b="1" dirty="0" smtClean="0">
                <a:effectLst/>
              </a:rPr>
              <a:t>Webinars:</a:t>
            </a:r>
          </a:p>
          <a:p>
            <a:pPr algn="ctr">
              <a:lnSpc>
                <a:spcPct val="120000"/>
              </a:lnSpc>
            </a:pPr>
            <a:r>
              <a:rPr lang="en-US" dirty="0">
                <a:effectLst/>
              </a:rPr>
              <a:t>Jan. 18: Snap+ Navigation, </a:t>
            </a:r>
            <a:r>
              <a:rPr lang="en-US" dirty="0" smtClean="0">
                <a:effectLst/>
              </a:rPr>
              <a:t>Program Resources</a:t>
            </a:r>
            <a:endParaRPr lang="en-US" dirty="0">
              <a:effectLst/>
            </a:endParaRPr>
          </a:p>
          <a:p>
            <a:pPr algn="ctr">
              <a:lnSpc>
                <a:spcPct val="120000"/>
              </a:lnSpc>
            </a:pPr>
            <a:endParaRPr lang="en-US" dirty="0" smtClean="0">
              <a:effectLst/>
            </a:endParaRPr>
          </a:p>
          <a:p>
            <a:pPr algn="ctr">
              <a:lnSpc>
                <a:spcPct val="120000"/>
              </a:lnSpc>
            </a:pPr>
            <a:r>
              <a:rPr lang="en-US" dirty="0" smtClean="0">
                <a:effectLst/>
              </a:rPr>
              <a:t>Jan</a:t>
            </a:r>
            <a:r>
              <a:rPr lang="en-US" dirty="0">
                <a:effectLst/>
              </a:rPr>
              <a:t>. 25: Booth/Direct Sales</a:t>
            </a:r>
          </a:p>
          <a:p>
            <a:pPr algn="ctr">
              <a:lnSpc>
                <a:spcPct val="120000"/>
              </a:lnSpc>
            </a:pPr>
            <a:endParaRPr lang="en-US" dirty="0" smtClean="0">
              <a:effectLst/>
            </a:endParaRPr>
          </a:p>
          <a:p>
            <a:pPr algn="ctr">
              <a:lnSpc>
                <a:spcPct val="120000"/>
              </a:lnSpc>
            </a:pPr>
            <a:r>
              <a:rPr lang="en-US" dirty="0" smtClean="0">
                <a:effectLst/>
              </a:rPr>
              <a:t>March </a:t>
            </a:r>
            <a:r>
              <a:rPr lang="en-US" dirty="0">
                <a:effectLst/>
              </a:rPr>
              <a:t>22: End-of-Sale Steps, </a:t>
            </a:r>
            <a:r>
              <a:rPr lang="en-US" dirty="0" err="1" smtClean="0">
                <a:effectLst/>
              </a:rPr>
              <a:t>ePayment</a:t>
            </a:r>
            <a:endParaRPr lang="en-US" dirty="0">
              <a:effectLst/>
            </a:endParaRPr>
          </a:p>
        </p:txBody>
      </p:sp>
      <p:sp>
        <p:nvSpPr>
          <p:cNvPr id="9" name="Rectangle 8"/>
          <p:cNvSpPr/>
          <p:nvPr/>
        </p:nvSpPr>
        <p:spPr>
          <a:xfrm>
            <a:off x="342900" y="1022866"/>
            <a:ext cx="8458200" cy="954107"/>
          </a:xfrm>
          <a:prstGeom prst="rect">
            <a:avLst/>
          </a:prstGeom>
          <a:solidFill>
            <a:srgbClr val="00B0F0"/>
          </a:solidFill>
        </p:spPr>
        <p:txBody>
          <a:bodyPr wrap="square">
            <a:spAutoFit/>
          </a:bodyPr>
          <a:lstStyle/>
          <a:p>
            <a:pPr algn="ctr"/>
            <a:r>
              <a:rPr lang="en-US" sz="2800" dirty="0">
                <a:solidFill>
                  <a:schemeClr val="bg1"/>
                </a:solidFill>
                <a:latin typeface="+mj-lt"/>
                <a:ea typeface="+mj-ea"/>
                <a:cs typeface="+mj-cs"/>
              </a:rPr>
              <a:t>        Step-by-Step YouTube Trainings  and Webinars </a:t>
            </a:r>
          </a:p>
          <a:p>
            <a:pPr algn="ctr"/>
            <a:r>
              <a:rPr lang="en-US" sz="2800" dirty="0">
                <a:solidFill>
                  <a:schemeClr val="bg1"/>
                </a:solidFill>
                <a:latin typeface="+mj-lt"/>
                <a:ea typeface="+mj-ea"/>
                <a:cs typeface="+mj-cs"/>
                <a:hlinkClick r:id="rId3"/>
              </a:rPr>
              <a:t>www.gswny.org</a:t>
            </a:r>
            <a:r>
              <a:rPr lang="en-US" sz="2800" dirty="0" smtClean="0">
                <a:solidFill>
                  <a:schemeClr val="bg1"/>
                </a:solidFill>
                <a:latin typeface="Arial Narrow" panose="020B0606020202030204" pitchFamily="34" charset="0"/>
                <a:ea typeface="+mj-ea"/>
                <a:cs typeface="+mj-cs"/>
              </a:rPr>
              <a:t> (</a:t>
            </a:r>
            <a:r>
              <a:rPr lang="en-US" sz="2800" dirty="0" smtClean="0">
                <a:solidFill>
                  <a:schemeClr val="bg1"/>
                </a:solidFill>
                <a:latin typeface="+mj-lt"/>
                <a:ea typeface="+mj-ea"/>
                <a:cs typeface="+mj-cs"/>
              </a:rPr>
              <a:t>Select Cookies+ Tab)</a:t>
            </a:r>
            <a:endParaRPr lang="en-US" sz="2800" dirty="0">
              <a:solidFill>
                <a:schemeClr val="bg1"/>
              </a:solidFill>
              <a:latin typeface="+mj-lt"/>
              <a:ea typeface="+mj-ea"/>
              <a:cs typeface="+mj-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3128" t="32593" r="13786" b="33703"/>
          <a:stretch/>
        </p:blipFill>
        <p:spPr>
          <a:xfrm>
            <a:off x="1981200" y="2705850"/>
            <a:ext cx="1905000" cy="878488"/>
          </a:xfrm>
          <a:prstGeom prst="rect">
            <a:avLst/>
          </a:prstGeom>
          <a:ln>
            <a:noFill/>
          </a:ln>
          <a:effectLst>
            <a:softEdge rad="112500"/>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189" y="2971800"/>
            <a:ext cx="1585011" cy="441023"/>
          </a:xfrm>
          <a:prstGeom prst="rect">
            <a:avLst/>
          </a:prstGeom>
          <a:ln>
            <a:noFill/>
          </a:ln>
          <a:effectLst>
            <a:outerShdw blurRad="292100" dist="139700" dir="2700000" algn="tl" rotWithShape="0">
              <a:srgbClr val="333333">
                <a:alpha val="65000"/>
              </a:srgbClr>
            </a:outerShdw>
          </a:effectLst>
        </p:spPr>
      </p:pic>
      <p:pic>
        <p:nvPicPr>
          <p:cNvPr id="8" name="Picture 2" descr="C:\Users\mary.thran\AppData\Local\Microsoft\Windows\Temporary Internet Files\Content.Outlook\O0Y1E9B1\bor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76200"/>
            <a:ext cx="9144000" cy="92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3845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TotalTime>
  <Words>1294</Words>
  <Application>Microsoft Macintosh PowerPoint</Application>
  <PresentationFormat>On-screen Show (4:3)</PresentationFormat>
  <Paragraphs>154</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Product Highlights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for Troops &amp; Girls</vt:lpstr>
      <vt:lpstr>PowerPoint Presentation</vt:lpstr>
      <vt:lpstr>Snap+ Sign On</vt:lpstr>
      <vt:lpstr>Cookie Sheet– Main Page</vt:lpstr>
      <vt:lpstr>Bottom half of Cookie Sheet</vt:lpstr>
      <vt:lpstr>Troop Drop Down Box</vt:lpstr>
      <vt:lpstr>PowerPoint Presentation</vt:lpstr>
      <vt:lpstr>Edit Troop Girls </vt:lpstr>
      <vt:lpstr>PowerPoint Presentation</vt:lpstr>
      <vt:lpstr>Add a new girl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Paul</cp:lastModifiedBy>
  <cp:revision>7</cp:revision>
  <dcterms:created xsi:type="dcterms:W3CDTF">2016-12-06T01:16:00Z</dcterms:created>
  <dcterms:modified xsi:type="dcterms:W3CDTF">2017-01-19T14:39:11Z</dcterms:modified>
</cp:coreProperties>
</file>